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64" r:id="rId3"/>
    <p:sldId id="265" r:id="rId4"/>
    <p:sldId id="266" r:id="rId5"/>
    <p:sldId id="257" r:id="rId6"/>
    <p:sldId id="258" r:id="rId7"/>
    <p:sldId id="259" r:id="rId8"/>
    <p:sldId id="260" r:id="rId9"/>
    <p:sldId id="261" r:id="rId10"/>
    <p:sldId id="262" r:id="rId11"/>
    <p:sldId id="270" r:id="rId12"/>
    <p:sldId id="263" r:id="rId13"/>
    <p:sldId id="268" r:id="rId14"/>
  </p:sldIdLst>
  <p:sldSz cx="21374100" cy="15113000"/>
  <p:notesSz cx="6858000" cy="9144000"/>
  <p:embeddedFontLst>
    <p:embeddedFont>
      <p:font typeface="Apple Braille" pitchFamily="2" charset="0"/>
      <p:regular r:id="rId16"/>
    </p:embeddedFont>
    <p:embeddedFont>
      <p:font typeface="Arial MT Pro" panose="020B0502020202020204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65" autoAdjust="0"/>
    <p:restoredTop sz="94658" autoAdjust="0"/>
  </p:normalViewPr>
  <p:slideViewPr>
    <p:cSldViewPr>
      <p:cViewPr varScale="1">
        <p:scale>
          <a:sx n="54" d="100"/>
          <a:sy n="54" d="100"/>
        </p:scale>
        <p:origin x="784" y="2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CD079-CADA-9240-87B0-E64B71883E3E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F3867-F7F6-6D4B-8AAD-D81BF64B79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48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F3867-F7F6-6D4B-8AAD-D81BF64B79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520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/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-103305" y="4594"/>
            <a:ext cx="21506183" cy="15243219"/>
            <a:chOff x="0" y="0"/>
            <a:chExt cx="21506180" cy="15243226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/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/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/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2F46AF-5F2E-0347-CFD5-2B23F17009A9}"/>
              </a:ext>
            </a:extLst>
          </p:cNvPr>
          <p:cNvSpPr txBox="1"/>
          <p:nvPr/>
        </p:nvSpPr>
        <p:spPr>
          <a:xfrm>
            <a:off x="3600450" y="3370402"/>
            <a:ext cx="13735631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0" dirty="0">
                <a:latin typeface="Apple Braille" pitchFamily="2" charset="0"/>
                <a:cs typeface="AkayaTelivigala" pitchFamily="2" charset="77"/>
              </a:rPr>
              <a:t>Growth and Goals:</a:t>
            </a:r>
          </a:p>
          <a:p>
            <a:pPr algn="ctr"/>
            <a:r>
              <a:rPr lang="en-GB" sz="11000" dirty="0">
                <a:latin typeface="Apple Braille" pitchFamily="2" charset="0"/>
                <a:cs typeface="AkayaTelivigala" pitchFamily="2" charset="77"/>
              </a:rPr>
              <a:t>Insights and Impact</a:t>
            </a:r>
          </a:p>
          <a:p>
            <a:pPr algn="ctr"/>
            <a:endParaRPr lang="en-GB" dirty="0"/>
          </a:p>
          <a:p>
            <a:pPr algn="ctr"/>
            <a:r>
              <a:rPr lang="en-GB" sz="4000" dirty="0">
                <a:latin typeface="Apple Braille" pitchFamily="2" charset="0"/>
              </a:rPr>
              <a:t>Wednesday 23</a:t>
            </a:r>
            <a:r>
              <a:rPr lang="en-GB" sz="4000" baseline="30000" dirty="0">
                <a:latin typeface="Apple Braille" pitchFamily="2" charset="0"/>
              </a:rPr>
              <a:t>rd</a:t>
            </a:r>
            <a:r>
              <a:rPr lang="en-GB" sz="4000" dirty="0">
                <a:latin typeface="Apple Braille" pitchFamily="2" charset="0"/>
              </a:rPr>
              <a:t> September 2026</a:t>
            </a:r>
          </a:p>
        </p:txBody>
      </p:sp>
      <p:sp>
        <p:nvSpPr>
          <p:cNvPr id="11" name="Freeform 11"/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69" t="-491" r="-321" b="-594"/>
            </a:stretch>
          </a:blipFill>
        </p:spPr>
        <p:txBody>
          <a:bodyPr/>
          <a:lstStyle/>
          <a:p>
            <a:endParaRPr lang="en-GB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94722EA-B26D-A481-DA8C-CE4A4547BF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360650" y="8089717"/>
            <a:ext cx="5892800" cy="441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223128-5BC4-C4A3-6C3C-685D8DFA1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2D5E90A-35B5-9625-20FD-DDC55E2703A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BD2F8C3-FFBE-E1DB-9955-E96F06D1DC3F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8501A309-164B-E890-DF6F-CB18EECA85D0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999579A-DADC-FFF4-12A9-4E925A9E88FC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B874A25-E9A0-1F3A-B376-85612A988A32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46620DA-C128-0433-2886-2D9A4BB43322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D2C1831-005C-F382-17F3-7C92C0CF9E39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19245C72-86DA-CE02-3F04-3645549C31F7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4F7A7E20-424D-8C70-E4B3-1B633B8D68BD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707C31BE-BC5D-51F0-9D96-DD0DFF10180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28EAA102-11C0-B8CC-C0D5-0586D79D9C3A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DFA2F53-FE77-4B44-9029-2422090CE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050" y="1094911"/>
            <a:ext cx="17132300" cy="12727945"/>
          </a:xfrm>
          <a:prstGeom prst="rect">
            <a:avLst/>
          </a:prstGeom>
        </p:spPr>
      </p:pic>
      <p:sp>
        <p:nvSpPr>
          <p:cNvPr id="15" name="Freeform 11">
            <a:extLst>
              <a:ext uri="{FF2B5EF4-FFF2-40B4-BE49-F238E27FC236}">
                <a16:creationId xmlns:a16="http://schemas.microsoft.com/office/drawing/2014/main" id="{328E6457-146A-56E0-5018-6E0A2DC72697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698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8FA79-03D0-3D22-4839-0D4B807D7C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2D671FB-CCCC-EE05-F931-2C094176FACF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B9C7B7B-2547-7E1B-F63B-6C98AC83A9B4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96C6C1FB-C589-37F7-FFE6-BA7048B91876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CF07D8E-F79C-0304-967C-499BFAC7B1A3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86A7360-E10C-BB82-107D-9D0F6B4D9F3E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55588783-2C56-2C0B-F269-E59AA4B93715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E93A8B55-AE19-542B-24BC-2E0FE2BB7F41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315F67BA-B3DF-023C-F2B4-4D4F99F3D8E7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5AB4661-1717-3C35-760B-8E3E945535FD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5D447DF4-02B9-CD0F-8387-5A639011FB0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EBDB838D-628A-C0D2-19E1-48C33BC0DA19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96CC7D5-C782-376A-B0E9-FBD85A99A4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850" y="1212640"/>
            <a:ext cx="17037050" cy="12545579"/>
          </a:xfrm>
          <a:prstGeom prst="rect">
            <a:avLst/>
          </a:prstGeom>
        </p:spPr>
      </p:pic>
      <p:sp>
        <p:nvSpPr>
          <p:cNvPr id="15" name="Freeform 11">
            <a:extLst>
              <a:ext uri="{FF2B5EF4-FFF2-40B4-BE49-F238E27FC236}">
                <a16:creationId xmlns:a16="http://schemas.microsoft.com/office/drawing/2014/main" id="{C675693C-9D6C-35CD-657D-D99068C2B88A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53120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73891-D954-D266-28E2-BDC47C151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D7582F8-E97E-EFEF-4ADF-7A476BD99EAC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AB5BCE-2108-12EC-661A-77FC98A2DB99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90A30D74-6E97-7050-78D1-1982065FA793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F4F6788-896D-3C2C-3535-BF2417C3B318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E912F41-C8E1-8278-8746-F7EBCEAB9A41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0C20E6F-9926-C6F0-F31B-F33AF1FADB89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FC0E675F-ED2E-9976-0A39-846603DB067B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C703CCA-1D51-6AD4-7F31-5C3E8BF59A81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D4CDCCC-8606-5DAD-DC9A-598BB717EA66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ABF649A7-F71A-860F-9BA6-17934EBA82CB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F4ADE60-B163-1590-F448-AE3DB5163F8C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B1134B2-B4A8-1DB1-A1E8-29FF4AEE7D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960" y="1194054"/>
            <a:ext cx="16960850" cy="12628802"/>
          </a:xfrm>
          <a:prstGeom prst="rect">
            <a:avLst/>
          </a:prstGeom>
        </p:spPr>
      </p:pic>
      <p:sp>
        <p:nvSpPr>
          <p:cNvPr id="15" name="Freeform 11">
            <a:extLst>
              <a:ext uri="{FF2B5EF4-FFF2-40B4-BE49-F238E27FC236}">
                <a16:creationId xmlns:a16="http://schemas.microsoft.com/office/drawing/2014/main" id="{E5E07CCA-DFC2-28AE-1839-120C36617C9B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2249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C488B-1154-2AF4-44AE-31895B887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81FAD2E-0398-25E1-F8BA-90471D0E9D96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9392C3-7704-2485-30BA-7433AF4A2EFB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ABA06FC5-CEF5-89D2-5B6F-1E6F8F4156AB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8AD00D30-CEE2-9E78-8C1E-463E98ED1AC7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12CA196A-DB03-0555-5097-D7B8D5047C33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44E029F-AC62-36D9-A437-5F9515B7E458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4243DA15-FC5E-C6DF-3455-B4EA16628365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B9D1E9A-5780-9D52-800F-35F297CAAD53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915A32E-BD09-A7A7-84C1-A401318A60C8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AF50677B-E322-A356-9628-715D9DAD6CC1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1006B09D-E76C-618F-3EE8-329465CA3FFF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1A46C23-1B3A-D45A-98B9-D73A28043185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F6A5321-1CE3-AF08-ED88-BD175751B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4536" y="950526"/>
            <a:ext cx="13150542" cy="13150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816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1118B-99B1-AF40-7029-932739C09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C518D0C-484B-C3B5-1FDB-C03549B926BD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90CE53-E216-37CA-0B6D-4E79F7BC5678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595AB4C6-243A-604C-6FAA-E62B448BC21A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B54D188E-2415-8FC6-4CEB-F958081551DB}"/>
              </a:ext>
            </a:extLst>
          </p:cNvPr>
          <p:cNvGrpSpPr>
            <a:grpSpLocks noChangeAspect="1"/>
          </p:cNvGrpSpPr>
          <p:nvPr/>
        </p:nvGrpSpPr>
        <p:grpSpPr>
          <a:xfrm>
            <a:off x="16509" y="0"/>
            <a:ext cx="21380326" cy="16540409"/>
            <a:chOff x="62357" y="63500"/>
            <a:chExt cx="21380323" cy="16540417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329C70C-FF9E-DA87-651C-CA8420FA61A1}"/>
                </a:ext>
              </a:extLst>
            </p:cNvPr>
            <p:cNvSpPr/>
            <p:nvPr/>
          </p:nvSpPr>
          <p:spPr>
            <a:xfrm>
              <a:off x="62357" y="1487742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r>
                <a:rPr lang="en-GB" dirty="0"/>
                <a:t>EEn</a:t>
              </a: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1255760-6496-23DD-44FF-DE71F04FABCD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51CCA29-FABC-1E92-3C1D-52313DFDA387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5700551-8C28-2D4D-CA07-58041BCA9EE3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171E134-EB61-0E1E-A31C-32F927321EF6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1C241C8C-D157-04B0-2798-DBB3DEC765C2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2C3AAC1B-9E2C-0ACB-994D-455EA808965A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8E33E6C-6F8D-7689-7F5D-E13E95081A12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2FD1EE-F54B-E7D7-68FC-4E4F2C0B0DF9}"/>
              </a:ext>
            </a:extLst>
          </p:cNvPr>
          <p:cNvSpPr txBox="1"/>
          <p:nvPr/>
        </p:nvSpPr>
        <p:spPr>
          <a:xfrm>
            <a:off x="724472" y="2403227"/>
            <a:ext cx="19964401" cy="90178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Safeguarding-</a:t>
            </a:r>
          </a:p>
          <a:p>
            <a:r>
              <a:rPr lang="en-GB" sz="6000" i="1" dirty="0">
                <a:latin typeface="Apple Braille" pitchFamily="2" charset="0"/>
              </a:rPr>
              <a:t>A Proactive culture of safeguarding</a:t>
            </a:r>
          </a:p>
          <a:p>
            <a:endParaRPr lang="en-GB" sz="6000" b="1" dirty="0">
              <a:latin typeface="Apple Braille" pitchFamily="2" charset="0"/>
            </a:endParaRPr>
          </a:p>
          <a:p>
            <a:endParaRPr lang="en-US" sz="6000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>
                <a:latin typeface="Apple Braille" pitchFamily="2" charset="0"/>
              </a:rPr>
              <a:t>Strengthen oversight through analysis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>
                <a:latin typeface="Apple Braille" pitchFamily="2" charset="0"/>
              </a:rPr>
              <a:t>Staff training needs and impact on practice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US" sz="6000" dirty="0">
                <a:latin typeface="Apple Braille" pitchFamily="2" charset="0"/>
              </a:rPr>
              <a:t>Strengthen culture of pupil safety, pupil voice and active listening</a:t>
            </a:r>
          </a:p>
          <a:p>
            <a:endParaRPr lang="en-US" sz="60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70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12169-E37B-779F-3D87-9F9D8D22E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0DF4E41-9255-0E1D-93FE-084CC9C0A1F0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8318A45-6DE4-129B-6AAA-3088E7210DB9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2BD2E359-C6DC-5680-4396-06E24CD5081F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AE78D0C1-EC84-95D9-FA3E-169C0B0279BE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EDDC80D-14CF-F5B7-6925-08C06E4935CE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6E3FDB5-0FA9-819C-0AFA-37E88ACDCE4C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DBDD4F9-BBFC-8403-8021-03002DCEA7D6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833CC924-53D1-D301-D4C9-A1798FB217EC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3D5A2E05-34E0-87FA-E6C8-80426546E39D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D9A7A0A0-BE39-2568-4EED-12118FA598A5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72553ED-38C5-936C-BB9D-C5E8D80692F7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CE8FD84-F87C-470E-831C-FC5481315C3F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775A16-F41F-299A-58CC-537ACC089C95}"/>
              </a:ext>
            </a:extLst>
          </p:cNvPr>
          <p:cNvSpPr txBox="1"/>
          <p:nvPr/>
        </p:nvSpPr>
        <p:spPr>
          <a:xfrm>
            <a:off x="781050" y="2465261"/>
            <a:ext cx="19088100" cy="12772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>
                <a:latin typeface="Apple Braille" pitchFamily="2" charset="0"/>
              </a:rPr>
              <a:t>Inclusion-</a:t>
            </a:r>
          </a:p>
          <a:p>
            <a:r>
              <a:rPr lang="en-GB" sz="6000" i="1" dirty="0">
                <a:latin typeface="Apple Braille" pitchFamily="2" charset="0"/>
              </a:rPr>
              <a:t>Strengthen inclusive practice to ensure all pupils achieve, participate &amp; flourish. </a:t>
            </a:r>
          </a:p>
          <a:p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Identify pupils' needs quickly to reduce barriers.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Implement a graduated approach and ensure all staff have high-quality training.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Disadvantaged pupils’ opportunities and experiences are enhanced.</a:t>
            </a:r>
            <a:endParaRPr lang="en-US" sz="6000" b="1" dirty="0">
              <a:latin typeface="Apple Braille" pitchFamily="2" charset="0"/>
            </a:endParaRPr>
          </a:p>
          <a:p>
            <a:endParaRPr lang="en-US" sz="6600" dirty="0">
              <a:latin typeface="Apple Braille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6600" dirty="0">
              <a:latin typeface="Apple Braille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6600" dirty="0">
              <a:latin typeface="Apple Braille" pitchFamily="2" charset="0"/>
            </a:endParaRPr>
          </a:p>
          <a:p>
            <a:endParaRPr lang="en-US" sz="66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7524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F281B7-48D0-FECA-584F-E1DC46E7C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3CB6188-C1E3-D85F-4C90-F72E38479DB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1F702E-E96B-C5D4-18E0-B3AA2459ABEA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DE3490B8-7613-959D-64A0-3D1F6436E9BC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FAC8C614-1981-4605-C377-AE73BB723D7F}"/>
              </a:ext>
            </a:extLst>
          </p:cNvPr>
          <p:cNvGrpSpPr>
            <a:grpSpLocks noChangeAspect="1"/>
          </p:cNvGrpSpPr>
          <p:nvPr/>
        </p:nvGrpSpPr>
        <p:grpSpPr>
          <a:xfrm>
            <a:off x="-132083" y="-65447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F9E259B-4C4A-62FD-6793-A95C05ED66DD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r>
                <a:rPr lang="en-GB" b="1" dirty="0">
                  <a:latin typeface="Apple Braille" pitchFamily="2" charset="0"/>
                </a:rPr>
                <a:t>.</a:t>
              </a:r>
              <a:endParaRPr lang="en-GB" dirty="0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DB0E12F-5B4D-2D87-FB41-285C6CFF2469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C77F8B3-7E41-E125-582E-39C9CF149EBC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FEDB956D-82D9-D710-7C3A-A7C34A54C47F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EBC1BEEF-3D54-FCC5-F6F5-8FA6D6D0245E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9BEB82BD-CD06-F526-F98C-0DC7D0315315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A1D67AEC-53E1-7816-FE22-C4868B9A5D70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DD03E5D2-D2C8-FCE3-07B7-3CF678C4879A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8E94A3D-55D6-2FE5-8CAA-0785D6F08B6E}"/>
              </a:ext>
            </a:extLst>
          </p:cNvPr>
          <p:cNvSpPr txBox="1"/>
          <p:nvPr/>
        </p:nvSpPr>
        <p:spPr>
          <a:xfrm>
            <a:off x="1090555" y="2586598"/>
            <a:ext cx="18892895" cy="10864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Curriculum and Teaching-</a:t>
            </a:r>
          </a:p>
          <a:p>
            <a:r>
              <a:rPr lang="en-GB" sz="6000" i="1" dirty="0">
                <a:latin typeface="Apple Braille" pitchFamily="2" charset="0"/>
              </a:rPr>
              <a:t>Provide a rich and inspiring curriculum that develops knowledge, curiosity and love of learning</a:t>
            </a:r>
            <a:endParaRPr lang="en-US" sz="6000" i="1" dirty="0">
              <a:latin typeface="Apple Braille" pitchFamily="2" charset="0"/>
            </a:endParaRPr>
          </a:p>
          <a:p>
            <a:endParaRPr lang="en-GB" sz="6000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Kinetic Letters handwriting curriculum across all year groups.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Tom Sherrington’s </a:t>
            </a:r>
            <a:r>
              <a:rPr lang="en-GB" sz="6000" dirty="0" err="1">
                <a:latin typeface="Apple Braille" pitchFamily="2" charset="0"/>
              </a:rPr>
              <a:t>WalkThrus</a:t>
            </a:r>
            <a:r>
              <a:rPr lang="en-GB" sz="6000" dirty="0">
                <a:latin typeface="Apple Braille" pitchFamily="2" charset="0"/>
              </a:rPr>
              <a:t> instructional strategies for highly effective classroom teaching.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Strengthen the monitoring cycle to provide astute, evidence-led decisions about curriculum quality.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80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640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F0F28-F599-C340-6680-0CD41FF60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C497EF0-AC33-FBC2-FA39-8C150D804499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5066BBD-72D3-7C53-A7AA-9DF8471636CA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C23BDC03-1540-AFDA-F1D5-3FA8BAE34B84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D8A65BCF-E96E-082F-2006-4C54E6E9CC11}"/>
              </a:ext>
            </a:extLst>
          </p:cNvPr>
          <p:cNvGrpSpPr>
            <a:grpSpLocks noChangeAspect="1"/>
          </p:cNvGrpSpPr>
          <p:nvPr/>
        </p:nvGrpSpPr>
        <p:grpSpPr>
          <a:xfrm>
            <a:off x="-132083" y="-65447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4E62362-E100-F13F-FC17-50FA9BA8FC8B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4FE6EAEB-420E-86DC-1942-032136A671F7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C7EAF63C-F9DD-4F02-7452-3E5044915B71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DA5D700-44D6-E47E-3F68-A00A09CDE68D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7A47ACA-5D3C-3630-052B-2C43F2C467C5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7FFBFD70-BE00-434E-9E19-C4255A272D03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D2B98F7E-6A87-B971-453E-15B192580D3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3E781F1-E8B8-4C0D-6B0D-73414DFD46F6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794A700-808F-59DF-A393-60547C27840C}"/>
              </a:ext>
            </a:extLst>
          </p:cNvPr>
          <p:cNvSpPr txBox="1"/>
          <p:nvPr/>
        </p:nvSpPr>
        <p:spPr>
          <a:xfrm>
            <a:off x="1354748" y="2628639"/>
            <a:ext cx="19426295" cy="8710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Achievement-</a:t>
            </a:r>
          </a:p>
          <a:p>
            <a:r>
              <a:rPr lang="en-GB" sz="6000" i="1" dirty="0">
                <a:latin typeface="Apple Braille" pitchFamily="2" charset="0"/>
              </a:rPr>
              <a:t>Secure strong achievement for all through ambitious learning and high-quality provision. </a:t>
            </a:r>
          </a:p>
          <a:p>
            <a:endParaRPr lang="en-GB" sz="6000" i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Increase ‘Expected’ attainment in writing for boys.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Raise proportion of girls achieving Greater Depth in mathematics.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Narrow attainment gaps for disadvantaged pupils, pupils with SEND.</a:t>
            </a:r>
          </a:p>
        </p:txBody>
      </p:sp>
    </p:spTree>
    <p:extLst>
      <p:ext uri="{BB962C8B-B14F-4D97-AF65-F5344CB8AC3E}">
        <p14:creationId xmlns:p14="http://schemas.microsoft.com/office/powerpoint/2010/main" val="2337789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0A78-61D8-6382-03C8-48CEEFE2F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F7D0AFD-2BAB-C0A1-D5D3-A32BC76FE102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8F548B5-05C5-3261-6146-C8E29640DE16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2EC47C91-42E0-0851-177B-90753D4F825D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EEBECF13-C8AD-647E-3CCA-DBE06CFCE60D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8ED7BD8-B918-FB60-5E98-66ED4EB14AEB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13925114-979D-9BAF-10DC-C5974BB839F4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DC62EB9-5C1E-1D85-6F7A-D60F13B6AE94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BD25DEE9-7930-D83E-9DE5-8C275268F694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CB48DC74-C452-D823-96D5-7C75AF850DB1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1D108E5E-5CD6-7DEF-6260-78AECEE64917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BF2F8732-F784-4257-49FB-EB3FB48CAA20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5658A6E-D5C5-B496-D33E-D6EA8383D163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1396EF-4A8F-E75E-F6FE-7E6E07BEA809}"/>
              </a:ext>
            </a:extLst>
          </p:cNvPr>
          <p:cNvSpPr txBox="1"/>
          <p:nvPr/>
        </p:nvSpPr>
        <p:spPr>
          <a:xfrm>
            <a:off x="1080108" y="2313878"/>
            <a:ext cx="19436742" cy="1055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Attendance and Behaviour-</a:t>
            </a:r>
          </a:p>
          <a:p>
            <a:r>
              <a:rPr lang="en-GB" sz="6000" i="1" dirty="0">
                <a:latin typeface="Apple Braille" pitchFamily="2" charset="0"/>
              </a:rPr>
              <a:t>Foster a culture of respect, responsibility &amp; regular attendance. </a:t>
            </a:r>
          </a:p>
          <a:p>
            <a:endParaRPr lang="en-GB" sz="6000" i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Raise whole-school attendance to at least 96.8% by end of Autumn term.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Reduce persistent absence with targeted pathways for identified groups.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Reduce holiday and pattern-related absences using early-warning systems and whole-school engagement. </a:t>
            </a:r>
            <a:endParaRPr lang="en-US" sz="6000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60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694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B1235-F70A-4026-F4DB-2108993FE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279C845-841B-F624-D61B-0CEA0EF96575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EBAD8C8-A012-F71D-7FD4-176B39191ADE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2080A869-0EDA-1997-4D22-CF5666FF4983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190BC969-CE8B-8CF5-1ECB-DCBB708783CB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09EEE17-F32B-6A2C-E315-C8FEB253B1DA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130CE3C-46D3-C3BE-F058-9D56B0A3B815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55FD50F5-A897-E696-DF9A-3BD34CCF75E3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C30EBD18-AB69-89F3-8F23-77336C92DB26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8C3F427B-D145-B8E4-4B65-99ED01BC55AC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8860BD67-8C75-0D64-778E-8C6D7EB554D2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EF1EC14-2381-145E-3FD0-17FE9633EFA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5B2CFD3-AA10-8C12-C321-B0B5BCBB056F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820F41-6F70-BC63-370E-B19460BAFD65}"/>
              </a:ext>
            </a:extLst>
          </p:cNvPr>
          <p:cNvSpPr txBox="1"/>
          <p:nvPr/>
        </p:nvSpPr>
        <p:spPr>
          <a:xfrm>
            <a:off x="1080108" y="2313878"/>
            <a:ext cx="19436742" cy="99411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Personal Development and Wellbeing </a:t>
            </a:r>
          </a:p>
          <a:p>
            <a:r>
              <a:rPr lang="en-GB" sz="6000" i="1" dirty="0">
                <a:latin typeface="Apple Braille" pitchFamily="2" charset="0"/>
              </a:rPr>
              <a:t>Nurture confidence, resilience, responsibility &amp;</a:t>
            </a:r>
          </a:p>
          <a:p>
            <a:r>
              <a:rPr lang="en-GB" sz="6000" i="1" dirty="0">
                <a:latin typeface="Apple Braille" pitchFamily="2" charset="0"/>
              </a:rPr>
              <a:t>courageous advocates who are prepared for life. </a:t>
            </a:r>
          </a:p>
          <a:p>
            <a:endParaRPr lang="en-GB" sz="6000" i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Measuring impact of targeted pastoral intervention, including OPAL.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Gather pupil voice and impact of enrichment.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Map personal development provision to PHSE and strengthen staff delivery.</a:t>
            </a:r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80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329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D3BEA-02D8-5DF0-F091-DD0A023BE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BF1AF86-6A1A-F7C9-9952-FEE14EC82C24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F36D1BA-37EF-94A8-45A8-BFAC59A737FE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DFAF1659-0EF0-52FC-6ECD-798DA5763AFC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D2004F8-539F-0FF1-F23E-C4D695405AC2}"/>
              </a:ext>
            </a:extLst>
          </p:cNvPr>
          <p:cNvGrpSpPr>
            <a:grpSpLocks noChangeAspect="1"/>
          </p:cNvGrpSpPr>
          <p:nvPr/>
        </p:nvGrpSpPr>
        <p:grpSpPr>
          <a:xfrm>
            <a:off x="-63503" y="-63551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DB243CB2-53E0-E4D4-8C1B-B725C64C7A17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DA70A269-7E04-9AD8-D980-924F5A2E2C55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443ED1A-676B-5283-C125-0202D34085FE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92A93491-1C38-B4E7-383C-DDC4F030025F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211E8333-888E-B662-B2BB-8151AEB5FA53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8EAE0508-1787-3D21-7E21-3E67DB6FC4CD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57F21C86-40C3-CD4E-3F59-218509ECB82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B805E743-F404-F87F-76A5-31915931F72F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96753A-E188-879F-A3C2-B351C0052D10}"/>
              </a:ext>
            </a:extLst>
          </p:cNvPr>
          <p:cNvSpPr txBox="1"/>
          <p:nvPr/>
        </p:nvSpPr>
        <p:spPr>
          <a:xfrm>
            <a:off x="1090555" y="2094440"/>
            <a:ext cx="19278600" cy="12064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Quality of Education in EYFS</a:t>
            </a:r>
            <a:r>
              <a:rPr lang="en-GB" sz="8000" dirty="0">
                <a:latin typeface="Apple Braille" pitchFamily="2" charset="0"/>
              </a:rPr>
              <a:t>-</a:t>
            </a:r>
          </a:p>
          <a:p>
            <a:r>
              <a:rPr lang="en-GB" sz="6000" i="1" dirty="0">
                <a:latin typeface="Apple Braille" pitchFamily="2" charset="0"/>
              </a:rPr>
              <a:t>Building confident, articulate &amp; school-ready learners through targeted support, rich vocabulary &amp; strong physical development</a:t>
            </a:r>
            <a:r>
              <a:rPr lang="en-GB" dirty="0"/>
              <a:t>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Personal, Social and Emotional Development (PSED) Assessment and Targeted Intervention.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Cultural Representation and Vocabulary through Planned Texts.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Fine and gross Motor-Skills, linked to Handwriting Progression and Kinetic letters.</a:t>
            </a:r>
            <a:endParaRPr lang="en-GB" sz="6000" b="1" dirty="0">
              <a:latin typeface="Apple Braille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1143000" indent="-1143000">
              <a:buFont typeface="Arial" panose="020B0604020202020204" pitchFamily="34" charset="0"/>
              <a:buChar char="•"/>
            </a:pPr>
            <a:endParaRPr lang="en-US" sz="8000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1420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6DFAC-02A9-A3D1-F53F-442E87F45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C18C109-AF79-32ED-E945-5DE9266B8D6B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-19"/>
            <a:ext cx="21378167" cy="15112365"/>
            <a:chOff x="0" y="0"/>
            <a:chExt cx="21378164" cy="15112365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DB6B97C-9E33-0783-7914-95F9F3BBAF94}"/>
                </a:ext>
              </a:extLst>
            </p:cNvPr>
            <p:cNvSpPr/>
            <p:nvPr/>
          </p:nvSpPr>
          <p:spPr>
            <a:xfrm>
              <a:off x="0" y="0"/>
              <a:ext cx="21378163" cy="15112364"/>
            </a:xfrm>
            <a:custGeom>
              <a:avLst/>
              <a:gdLst/>
              <a:ahLst/>
              <a:cxnLst/>
              <a:rect l="l" t="t" r="r" b="b"/>
              <a:pathLst>
                <a:path w="21378163" h="15112364">
                  <a:moveTo>
                    <a:pt x="0" y="0"/>
                  </a:moveTo>
                  <a:lnTo>
                    <a:pt x="0" y="15112364"/>
                  </a:lnTo>
                  <a:lnTo>
                    <a:pt x="21378163" y="15112364"/>
                  </a:lnTo>
                  <a:lnTo>
                    <a:pt x="2137816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4" name="Freeform 4">
            <a:extLst>
              <a:ext uri="{FF2B5EF4-FFF2-40B4-BE49-F238E27FC236}">
                <a16:creationId xmlns:a16="http://schemas.microsoft.com/office/drawing/2014/main" id="{6E6CD9E7-5080-54C7-1FB4-24847BDAFECD}"/>
              </a:ext>
            </a:extLst>
          </p:cNvPr>
          <p:cNvSpPr/>
          <p:nvPr/>
        </p:nvSpPr>
        <p:spPr>
          <a:xfrm>
            <a:off x="1090555" y="1511618"/>
            <a:ext cx="3951875" cy="3770947"/>
          </a:xfrm>
          <a:custGeom>
            <a:avLst/>
            <a:gdLst/>
            <a:ahLst/>
            <a:cxnLst/>
            <a:rect l="l" t="t" r="r" b="b"/>
            <a:pathLst>
              <a:path w="3951875" h="3770947">
                <a:moveTo>
                  <a:pt x="0" y="0"/>
                </a:moveTo>
                <a:lnTo>
                  <a:pt x="3951875" y="0"/>
                </a:lnTo>
                <a:lnTo>
                  <a:pt x="3951875" y="3770947"/>
                </a:lnTo>
                <a:lnTo>
                  <a:pt x="0" y="377094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4268A1CA-8462-E9D6-CEA7-ACB39DA90976}"/>
              </a:ext>
            </a:extLst>
          </p:cNvPr>
          <p:cNvGrpSpPr>
            <a:grpSpLocks noChangeAspect="1"/>
          </p:cNvGrpSpPr>
          <p:nvPr/>
        </p:nvGrpSpPr>
        <p:grpSpPr>
          <a:xfrm>
            <a:off x="-66042" y="8689"/>
            <a:ext cx="21506183" cy="15243219"/>
            <a:chOff x="0" y="0"/>
            <a:chExt cx="21506180" cy="1524322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2EB8493-9747-2A56-48B7-272852BD5EFC}"/>
                </a:ext>
              </a:extLst>
            </p:cNvPr>
            <p:cNvSpPr/>
            <p:nvPr/>
          </p:nvSpPr>
          <p:spPr>
            <a:xfrm>
              <a:off x="63500" y="63500"/>
              <a:ext cx="21375243" cy="15116175"/>
            </a:xfrm>
            <a:custGeom>
              <a:avLst/>
              <a:gdLst/>
              <a:ahLst/>
              <a:cxnLst/>
              <a:rect l="l" t="t" r="r" b="b"/>
              <a:pathLst>
                <a:path w="21375243" h="15116175">
                  <a:moveTo>
                    <a:pt x="0" y="15116175"/>
                  </a:moveTo>
                  <a:lnTo>
                    <a:pt x="21375243" y="15116175"/>
                  </a:lnTo>
                  <a:lnTo>
                    <a:pt x="2137524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CEFBD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118F66D-7116-9DB7-71EB-9E3067C96A46}"/>
                </a:ext>
              </a:extLst>
            </p:cNvPr>
            <p:cNvSpPr/>
            <p:nvPr/>
          </p:nvSpPr>
          <p:spPr>
            <a:xfrm>
              <a:off x="63500" y="6350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949430BC-49F4-C704-7E45-5298ACA1FC4C}"/>
                </a:ext>
              </a:extLst>
            </p:cNvPr>
            <p:cNvSpPr/>
            <p:nvPr/>
          </p:nvSpPr>
          <p:spPr>
            <a:xfrm>
              <a:off x="63500" y="1017270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93A16E5-2B45-3695-F01C-396B0CE325FE}"/>
                </a:ext>
              </a:extLst>
            </p:cNvPr>
            <p:cNvSpPr/>
            <p:nvPr/>
          </p:nvSpPr>
          <p:spPr>
            <a:xfrm>
              <a:off x="63500" y="14226032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081554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3852138-6DFC-84F4-FA66-80D78CE4FEB7}"/>
                </a:ext>
              </a:extLst>
            </p:cNvPr>
            <p:cNvSpPr/>
            <p:nvPr/>
          </p:nvSpPr>
          <p:spPr>
            <a:xfrm>
              <a:off x="63500" y="13272388"/>
              <a:ext cx="21379180" cy="953643"/>
            </a:xfrm>
            <a:custGeom>
              <a:avLst/>
              <a:gdLst/>
              <a:ahLst/>
              <a:cxnLst/>
              <a:rect l="l" t="t" r="r" b="b"/>
              <a:pathLst>
                <a:path w="21379180" h="953643">
                  <a:moveTo>
                    <a:pt x="0" y="0"/>
                  </a:moveTo>
                  <a:lnTo>
                    <a:pt x="0" y="953643"/>
                  </a:lnTo>
                  <a:lnTo>
                    <a:pt x="21379180" y="953643"/>
                  </a:lnTo>
                  <a:lnTo>
                    <a:pt x="21379180" y="0"/>
                  </a:lnTo>
                  <a:close/>
                </a:path>
              </a:pathLst>
            </a:custGeom>
            <a:solidFill>
              <a:srgbClr val="FCDE66"/>
            </a:solid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0A0BEDAC-3CD2-379D-2A28-E0C7A5FBA5C7}"/>
              </a:ext>
            </a:extLst>
          </p:cNvPr>
          <p:cNvSpPr/>
          <p:nvPr/>
        </p:nvSpPr>
        <p:spPr>
          <a:xfrm>
            <a:off x="396773" y="12540063"/>
            <a:ext cx="2229688" cy="2128980"/>
          </a:xfrm>
          <a:custGeom>
            <a:avLst/>
            <a:gdLst/>
            <a:ahLst/>
            <a:cxnLst/>
            <a:rect l="l" t="t" r="r" b="b"/>
            <a:pathLst>
              <a:path w="2229688" h="2128980">
                <a:moveTo>
                  <a:pt x="0" y="0"/>
                </a:moveTo>
                <a:lnTo>
                  <a:pt x="2229689" y="0"/>
                </a:lnTo>
                <a:lnTo>
                  <a:pt x="2229689" y="2128980"/>
                </a:lnTo>
                <a:lnTo>
                  <a:pt x="0" y="21289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69" t="-491" r="-321" b="-594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FC79EA5B-3294-EB1F-3411-7A134413DDC6}"/>
              </a:ext>
            </a:extLst>
          </p:cNvPr>
          <p:cNvSpPr/>
          <p:nvPr/>
        </p:nvSpPr>
        <p:spPr>
          <a:xfrm>
            <a:off x="386296" y="12529595"/>
            <a:ext cx="2247328" cy="2146745"/>
          </a:xfrm>
          <a:custGeom>
            <a:avLst/>
            <a:gdLst/>
            <a:ahLst/>
            <a:cxnLst/>
            <a:rect l="l" t="t" r="r" b="b"/>
            <a:pathLst>
              <a:path w="2247328" h="2146745">
                <a:moveTo>
                  <a:pt x="0" y="0"/>
                </a:moveTo>
                <a:lnTo>
                  <a:pt x="2247328" y="0"/>
                </a:lnTo>
                <a:lnTo>
                  <a:pt x="2247328" y="2146744"/>
                </a:lnTo>
                <a:lnTo>
                  <a:pt x="0" y="21467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CEC49F2-DD65-6C16-8227-974CE416932B}"/>
              </a:ext>
            </a:extLst>
          </p:cNvPr>
          <p:cNvSpPr txBox="1"/>
          <p:nvPr/>
        </p:nvSpPr>
        <p:spPr>
          <a:xfrm>
            <a:off x="4038019" y="5224748"/>
            <a:ext cx="161982" cy="1304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45"/>
              </a:lnSpc>
            </a:pPr>
            <a:r>
              <a:rPr lang="en-US" sz="4498">
                <a:solidFill>
                  <a:srgbClr val="081554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A41CE84-54B8-C797-E63A-5F9D95DEEB2D}"/>
              </a:ext>
            </a:extLst>
          </p:cNvPr>
          <p:cNvSpPr txBox="1"/>
          <p:nvPr/>
        </p:nvSpPr>
        <p:spPr>
          <a:xfrm>
            <a:off x="1509960" y="2237840"/>
            <a:ext cx="19278600" cy="9633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0" b="1" dirty="0">
                <a:latin typeface="Apple Braille" pitchFamily="2" charset="0"/>
              </a:rPr>
              <a:t>Leadership and Governance-</a:t>
            </a:r>
            <a:endParaRPr lang="en-GB" sz="8000" dirty="0">
              <a:latin typeface="Apple Braille" pitchFamily="2" charset="0"/>
            </a:endParaRPr>
          </a:p>
          <a:p>
            <a:r>
              <a:rPr lang="en-GB" sz="6000" i="1" dirty="0">
                <a:latin typeface="Apple Braille" pitchFamily="2" charset="0"/>
              </a:rPr>
              <a:t>Strengthen leadership and Governance to drive continuous improvement &amp; excellence. </a:t>
            </a:r>
          </a:p>
          <a:p>
            <a:endParaRPr lang="en-GB" sz="6000" i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Curriculum Implementation Assurance.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Evidence-linked Professional Development and Measurable Pupil Outcomes.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n-GB" sz="6000" dirty="0">
                <a:latin typeface="Apple Braille" pitchFamily="2" charset="0"/>
              </a:rPr>
              <a:t>Strengthened Governance: Induction, Skills, SIAMS </a:t>
            </a:r>
            <a:r>
              <a:rPr lang="en-GB" sz="6000">
                <a:latin typeface="Apple Braille" pitchFamily="2" charset="0"/>
              </a:rPr>
              <a:t>and Ofsted </a:t>
            </a:r>
            <a:r>
              <a:rPr lang="en-GB" sz="6000" dirty="0">
                <a:latin typeface="Apple Braille" pitchFamily="2" charset="0"/>
              </a:rPr>
              <a:t>Preparedness and Governor Coaching.</a:t>
            </a:r>
            <a:endParaRPr lang="en-GB" sz="6000" b="1" dirty="0">
              <a:latin typeface="Apple Braille" pitchFamily="2" charset="0"/>
            </a:endParaRP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6000" i="1" dirty="0">
              <a:latin typeface="Apple Brail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319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10555</TotalTime>
  <Words>392</Words>
  <Application>Microsoft Macintosh PowerPoint</Application>
  <PresentationFormat>Custom</PresentationFormat>
  <Paragraphs>72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Apple Braille</vt:lpstr>
      <vt:lpstr>Arial</vt:lpstr>
      <vt:lpstr>Arial MT Pro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Reading at Cuddington and Dinton C of E School (1).pdf</dc:title>
  <cp:lastModifiedBy>Headteacher</cp:lastModifiedBy>
  <cp:revision>21</cp:revision>
  <dcterms:created xsi:type="dcterms:W3CDTF">2006-08-16T00:00:00Z</dcterms:created>
  <dcterms:modified xsi:type="dcterms:W3CDTF">2026-09-24T07:07:10Z</dcterms:modified>
  <dc:identifier>DAGuEU9i9bc</dc:identifier>
</cp:coreProperties>
</file>