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9" r:id="rId3"/>
    <p:sldId id="260" r:id="rId4"/>
    <p:sldId id="261" r:id="rId5"/>
    <p:sldId id="262" r:id="rId6"/>
    <p:sldId id="263" r:id="rId7"/>
    <p:sldId id="266" r:id="rId8"/>
    <p:sldId id="275" r:id="rId9"/>
    <p:sldId id="264" r:id="rId10"/>
    <p:sldId id="265" r:id="rId11"/>
    <p:sldId id="267" r:id="rId12"/>
    <p:sldId id="272" r:id="rId13"/>
    <p:sldId id="273" r:id="rId14"/>
    <p:sldId id="276" r:id="rId15"/>
    <p:sldId id="277" r:id="rId16"/>
    <p:sldId id="278" r:id="rId17"/>
    <p:sldId id="269" r:id="rId18"/>
    <p:sldId id="270" r:id="rId19"/>
    <p:sldId id="274"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0EE1C-E805-4DA0-8A05-7E8C053E39F6}" v="16" dt="2024-12-02T14:22:31.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450BD8A-18BA-4DBA-9A51-A7DFDCF54012}" type="datetimeFigureOut">
              <a:rPr lang="en-GB" smtClean="0"/>
              <a:t>03/12/2024</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6C159ED-2E9E-4F7A-AA09-30DAF90C3F4F}" type="slidenum">
              <a:rPr lang="en-GB" smtClean="0"/>
              <a:t>‹#›</a:t>
            </a:fld>
            <a:endParaRPr lang="en-GB"/>
          </a:p>
        </p:txBody>
      </p:sp>
    </p:spTree>
    <p:extLst>
      <p:ext uri="{BB962C8B-B14F-4D97-AF65-F5344CB8AC3E}">
        <p14:creationId xmlns:p14="http://schemas.microsoft.com/office/powerpoint/2010/main" val="230673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0BD8A-18BA-4DBA-9A51-A7DFDCF54012}" type="datetimeFigureOut">
              <a:rPr lang="en-GB" smtClean="0"/>
              <a:t>03/12/2024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234044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0BD8A-18BA-4DBA-9A51-A7DFDCF54012}" type="datetimeFigureOut">
              <a:rPr lang="en-GB" smtClean="0"/>
              <a:t>03/12/2024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4750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0BD8A-18BA-4DBA-9A51-A7DFDCF54012}" type="datetimeFigureOut">
              <a:rPr lang="en-GB" smtClean="0"/>
              <a:t>03/12/2024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133481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50BD8A-18BA-4DBA-9A51-A7DFDCF54012}" type="datetimeFigureOut">
              <a:rPr lang="en-GB" smtClean="0"/>
              <a:t>03/12/2024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262198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50BD8A-18BA-4DBA-9A51-A7DFDCF54012}" type="datetimeFigureOut">
              <a:rPr lang="en-GB" smtClean="0"/>
              <a:t>03/12/2024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229458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0BD8A-18BA-4DBA-9A51-A7DFDCF54012}" type="datetimeFigureOut">
              <a:rPr lang="en-GB" smtClean="0"/>
              <a:t>03/12/2024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186918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50BD8A-18BA-4DBA-9A51-A7DFDCF54012}" type="datetimeFigureOut">
              <a:rPr lang="en-GB" smtClean="0"/>
              <a:t>03/12/2024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220849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0BD8A-18BA-4DBA-9A51-A7DFDCF54012}" type="datetimeFigureOut">
              <a:rPr lang="en-GB" smtClean="0"/>
              <a:t>03/12/2024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C159ED-2E9E-4F7A-AA09-30DAF90C3F4F}" type="slidenum">
              <a:rPr lang="en-GB" smtClean="0"/>
              <a:t>‹#›</a:t>
            </a:fld>
            <a:endParaRPr lang="en-GB"/>
          </a:p>
        </p:txBody>
      </p:sp>
    </p:spTree>
    <p:extLst>
      <p:ext uri="{BB962C8B-B14F-4D97-AF65-F5344CB8AC3E}">
        <p14:creationId xmlns:p14="http://schemas.microsoft.com/office/powerpoint/2010/main" val="341563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450BD8A-18BA-4DBA-9A51-A7DFDCF54012}" type="datetimeFigureOut">
              <a:rPr lang="en-GB" smtClean="0"/>
              <a:t>03/12/2024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C159ED-2E9E-4F7A-AA09-30DAF90C3F4F}" type="slidenum">
              <a:rPr lang="en-GB" smtClean="0"/>
              <a:t>‹#›</a:t>
            </a:fld>
            <a:endParaRPr lang="en-GB"/>
          </a:p>
        </p:txBody>
      </p:sp>
    </p:spTree>
    <p:extLst>
      <p:ext uri="{BB962C8B-B14F-4D97-AF65-F5344CB8AC3E}">
        <p14:creationId xmlns:p14="http://schemas.microsoft.com/office/powerpoint/2010/main" val="259734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450BD8A-18BA-4DBA-9A51-A7DFDCF54012}" type="datetimeFigureOut">
              <a:rPr lang="en-GB" smtClean="0"/>
              <a:t>03/12/2024</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6C159ED-2E9E-4F7A-AA09-30DAF90C3F4F}" type="slidenum">
              <a:rPr lang="en-GB" smtClean="0"/>
              <a:t>‹#›</a:t>
            </a:fld>
            <a:endParaRPr lang="en-GB"/>
          </a:p>
        </p:txBody>
      </p:sp>
    </p:spTree>
    <p:extLst>
      <p:ext uri="{BB962C8B-B14F-4D97-AF65-F5344CB8AC3E}">
        <p14:creationId xmlns:p14="http://schemas.microsoft.com/office/powerpoint/2010/main" val="1174824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450BD8A-18BA-4DBA-9A51-A7DFDCF54012}" type="datetimeFigureOut">
              <a:rPr lang="en-GB" smtClean="0"/>
              <a:t>03/12/2024</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6C159ED-2E9E-4F7A-AA09-30DAF90C3F4F}" type="slidenum">
              <a:rPr lang="en-GB" smtClean="0"/>
              <a:t>‹#›</a:t>
            </a:fld>
            <a:endParaRPr lang="en-GB"/>
          </a:p>
        </p:txBody>
      </p:sp>
    </p:spTree>
    <p:extLst>
      <p:ext uri="{BB962C8B-B14F-4D97-AF65-F5344CB8AC3E}">
        <p14:creationId xmlns:p14="http://schemas.microsoft.com/office/powerpoint/2010/main" val="246641779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hHUj4yhkLc" TargetMode="External"/><Relationship Id="rId2" Type="http://schemas.openxmlformats.org/officeDocument/2006/relationships/hyperlink" Target="https://www.bing.com/videos/riverview/relatedvideo?q=karen+wilding+subitising&amp;mid=789495DBFCFEF2F63499789495DBFCFEF2F63499&amp;FORM=VIRE" TargetMode="Externa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27D3-E178-3677-ECAB-5097115C3F36}"/>
              </a:ext>
            </a:extLst>
          </p:cNvPr>
          <p:cNvSpPr>
            <a:spLocks noGrp="1"/>
          </p:cNvSpPr>
          <p:nvPr>
            <p:ph type="ctrTitle"/>
          </p:nvPr>
        </p:nvSpPr>
        <p:spPr>
          <a:xfrm>
            <a:off x="593565" y="3137452"/>
            <a:ext cx="10782300" cy="1343650"/>
          </a:xfrm>
        </p:spPr>
        <p:txBody>
          <a:bodyPr/>
          <a:lstStyle/>
          <a:p>
            <a:r>
              <a:rPr lang="en-US" dirty="0">
                <a:solidFill>
                  <a:schemeClr val="tx1"/>
                </a:solidFill>
              </a:rPr>
              <a:t>Early </a:t>
            </a:r>
            <a:r>
              <a:rPr lang="en-US" dirty="0" err="1">
                <a:solidFill>
                  <a:schemeClr val="tx1"/>
                </a:solidFill>
              </a:rPr>
              <a:t>Maths</a:t>
            </a:r>
            <a:endParaRPr lang="en-GB" dirty="0">
              <a:solidFill>
                <a:schemeClr val="tx1"/>
              </a:solidFill>
            </a:endParaRPr>
          </a:p>
        </p:txBody>
      </p:sp>
      <p:sp>
        <p:nvSpPr>
          <p:cNvPr id="3" name="Subtitle 2">
            <a:extLst>
              <a:ext uri="{FF2B5EF4-FFF2-40B4-BE49-F238E27FC236}">
                <a16:creationId xmlns:a16="http://schemas.microsoft.com/office/drawing/2014/main" id="{3BFA0150-EA6C-C8AB-2211-8F95D5E44462}"/>
              </a:ext>
            </a:extLst>
          </p:cNvPr>
          <p:cNvSpPr>
            <a:spLocks noGrp="1"/>
          </p:cNvSpPr>
          <p:nvPr>
            <p:ph type="subTitle" idx="1"/>
          </p:nvPr>
        </p:nvSpPr>
        <p:spPr/>
        <p:txBody>
          <a:bodyPr>
            <a:normAutofit/>
          </a:bodyPr>
          <a:lstStyle/>
          <a:p>
            <a:r>
              <a:rPr lang="en-US" sz="3600" dirty="0">
                <a:solidFill>
                  <a:schemeClr val="tx1"/>
                </a:solidFill>
              </a:rPr>
              <a:t>Parent Get-Together</a:t>
            </a:r>
            <a:endParaRPr lang="en-GB" sz="3600" dirty="0">
              <a:solidFill>
                <a:schemeClr val="tx1"/>
              </a:solidFill>
            </a:endParaRPr>
          </a:p>
        </p:txBody>
      </p:sp>
      <p:sp>
        <p:nvSpPr>
          <p:cNvPr id="4" name="Rectangle 3">
            <a:extLst>
              <a:ext uri="{FF2B5EF4-FFF2-40B4-BE49-F238E27FC236}">
                <a16:creationId xmlns:a16="http://schemas.microsoft.com/office/drawing/2014/main" id="{8309EB7B-278B-8B12-D74E-E6172DA32D89}"/>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FEA70A3-C57E-3E07-66C3-A9EAE2553BF4}"/>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A1A5D4E-EDF8-57C5-DFE5-48B21A33CB9A}"/>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580CAD1-47C6-7A04-6690-18999327EC51}"/>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661A778B-D3F5-1976-B499-0A3542777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0F006E2-0795-DD94-B252-FF8BE8AD95C1}"/>
              </a:ext>
            </a:extLst>
          </p:cNvPr>
          <p:cNvPicPr>
            <a:picLocks noChangeAspect="1"/>
          </p:cNvPicPr>
          <p:nvPr/>
        </p:nvPicPr>
        <p:blipFill>
          <a:blip r:embed="rId3"/>
          <a:stretch>
            <a:fillRect/>
          </a:stretch>
        </p:blipFill>
        <p:spPr>
          <a:xfrm>
            <a:off x="9560392" y="3898533"/>
            <a:ext cx="2114550" cy="1885950"/>
          </a:xfrm>
          <a:prstGeom prst="rect">
            <a:avLst/>
          </a:prstGeom>
        </p:spPr>
      </p:pic>
      <p:pic>
        <p:nvPicPr>
          <p:cNvPr id="1028" name="Picture 4" descr="Shell Pasta - 20 lb.">
            <a:extLst>
              <a:ext uri="{FF2B5EF4-FFF2-40B4-BE49-F238E27FC236}">
                <a16:creationId xmlns:a16="http://schemas.microsoft.com/office/drawing/2014/main" id="{F203B835-922C-CDE9-9D62-46429D68F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454" y="857434"/>
            <a:ext cx="19716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ker Counting Cards to Download and Print 1-10. | Etsy">
            <a:extLst>
              <a:ext uri="{FF2B5EF4-FFF2-40B4-BE49-F238E27FC236}">
                <a16:creationId xmlns:a16="http://schemas.microsoft.com/office/drawing/2014/main" id="{3A2B55A6-141E-5029-030E-5B05D4FE2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758" y="754540"/>
            <a:ext cx="1805596" cy="180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6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EE19913-1FE8-9E84-66EC-9A458976D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96A3D-B432-3246-4164-379F6A962C7B}"/>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50489BB-59D1-A6B6-C000-047B796FB6EF}"/>
              </a:ext>
            </a:extLst>
          </p:cNvPr>
          <p:cNvSpPr>
            <a:spLocks noGrp="1"/>
          </p:cNvSpPr>
          <p:nvPr>
            <p:ph type="subTitle" idx="1"/>
          </p:nvPr>
        </p:nvSpPr>
        <p:spPr/>
        <p:txBody>
          <a:bodyPr>
            <a:normAutofit/>
          </a:bodyPr>
          <a:lstStyle/>
          <a:p>
            <a:endParaRPr lang="en-GB" sz="3600" dirty="0"/>
          </a:p>
        </p:txBody>
      </p:sp>
      <p:sp>
        <p:nvSpPr>
          <p:cNvPr id="4" name="Rectangle 3">
            <a:extLst>
              <a:ext uri="{FF2B5EF4-FFF2-40B4-BE49-F238E27FC236}">
                <a16:creationId xmlns:a16="http://schemas.microsoft.com/office/drawing/2014/main" id="{0129AD7A-985F-3A0C-6A68-2AB738E0CEE0}"/>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F6258CC-D356-B456-DBA3-415CE7C9DFBF}"/>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0B8C26C-797F-02BA-398C-6BCC6D834D89}"/>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BC91306-47B4-5D4C-41BF-53F4C4366A09}"/>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BA76D62F-1A6E-1E71-40F8-261604ED9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D57EBDA-2AF8-F73C-67D4-A22C5FA27712}"/>
              </a:ext>
            </a:extLst>
          </p:cNvPr>
          <p:cNvPicPr>
            <a:picLocks noChangeAspect="1"/>
          </p:cNvPicPr>
          <p:nvPr/>
        </p:nvPicPr>
        <p:blipFill>
          <a:blip r:embed="rId3"/>
          <a:stretch>
            <a:fillRect/>
          </a:stretch>
        </p:blipFill>
        <p:spPr>
          <a:xfrm>
            <a:off x="308531" y="564079"/>
            <a:ext cx="9388429" cy="5605795"/>
          </a:xfrm>
          <a:prstGeom prst="rect">
            <a:avLst/>
          </a:prstGeom>
        </p:spPr>
      </p:pic>
    </p:spTree>
    <p:extLst>
      <p:ext uri="{BB962C8B-B14F-4D97-AF65-F5344CB8AC3E}">
        <p14:creationId xmlns:p14="http://schemas.microsoft.com/office/powerpoint/2010/main" val="326343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CE090C4-1A10-0336-9345-002FEF99A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A2769-0CD4-2F05-03B1-E0689A820C26}"/>
              </a:ext>
            </a:extLst>
          </p:cNvPr>
          <p:cNvSpPr>
            <a:spLocks noGrp="1"/>
          </p:cNvSpPr>
          <p:nvPr>
            <p:ph type="ctrTitle"/>
          </p:nvPr>
        </p:nvSpPr>
        <p:spPr>
          <a:xfrm>
            <a:off x="195942" y="935681"/>
            <a:ext cx="10782300" cy="888212"/>
          </a:xfrm>
        </p:spPr>
        <p:txBody>
          <a:bodyPr/>
          <a:lstStyle/>
          <a:p>
            <a:pPr algn="ctr"/>
            <a:r>
              <a:rPr lang="en-US" sz="4800" b="1" dirty="0">
                <a:solidFill>
                  <a:schemeClr val="tx1"/>
                </a:solidFill>
              </a:rPr>
              <a:t>Concrete </a:t>
            </a:r>
            <a:br>
              <a:rPr lang="en-US" sz="4800" b="1" dirty="0">
                <a:solidFill>
                  <a:schemeClr val="tx1"/>
                </a:solidFill>
              </a:rPr>
            </a:br>
            <a:r>
              <a:rPr lang="en-US" sz="4000" dirty="0">
                <a:solidFill>
                  <a:schemeClr val="tx1"/>
                </a:solidFill>
              </a:rPr>
              <a:t>Using manipulatives</a:t>
            </a:r>
            <a:endParaRPr lang="en-GB" sz="4000" dirty="0">
              <a:solidFill>
                <a:schemeClr val="tx1"/>
              </a:solidFill>
            </a:endParaRPr>
          </a:p>
        </p:txBody>
      </p:sp>
      <p:sp>
        <p:nvSpPr>
          <p:cNvPr id="4" name="Rectangle 3">
            <a:extLst>
              <a:ext uri="{FF2B5EF4-FFF2-40B4-BE49-F238E27FC236}">
                <a16:creationId xmlns:a16="http://schemas.microsoft.com/office/drawing/2014/main" id="{2D28FFA2-9681-4A29-FADB-ADE9C58D81C7}"/>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4B7CFAC-F805-63FB-6D6C-20B65D857DB1}"/>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F9C830E-200D-37D2-9241-C17DF2CCCC16}"/>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0A958FC-E6EB-8475-5AA5-77201B4332F3}"/>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C6A757FC-76A4-9B1C-D2D4-B6A5CBC81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ncrete and Abstract Representations (Using Mathematical Tools) | Math ...">
            <a:extLst>
              <a:ext uri="{FF2B5EF4-FFF2-40B4-BE49-F238E27FC236}">
                <a16:creationId xmlns:a16="http://schemas.microsoft.com/office/drawing/2014/main" id="{93B2FA62-0F72-1BF3-EBA0-04D94E54DB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66"/>
          <a:stretch/>
        </p:blipFill>
        <p:spPr bwMode="auto">
          <a:xfrm>
            <a:off x="5316279" y="2025291"/>
            <a:ext cx="4864594" cy="3783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A. Maths - Number">
            <a:extLst>
              <a:ext uri="{FF2B5EF4-FFF2-40B4-BE49-F238E27FC236}">
                <a16:creationId xmlns:a16="http://schemas.microsoft.com/office/drawing/2014/main" id="{26353D45-DAAC-1B02-5D96-5115E0A38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73" y="2413590"/>
            <a:ext cx="3872228" cy="290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8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DF485E3-49F4-F181-D428-8BE25A60F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97720-B181-F43B-ACB4-8CE8E3432291}"/>
              </a:ext>
            </a:extLst>
          </p:cNvPr>
          <p:cNvSpPr>
            <a:spLocks noGrp="1"/>
          </p:cNvSpPr>
          <p:nvPr>
            <p:ph type="ctrTitle"/>
          </p:nvPr>
        </p:nvSpPr>
        <p:spPr>
          <a:xfrm>
            <a:off x="121514" y="1558078"/>
            <a:ext cx="10782300" cy="888212"/>
          </a:xfrm>
        </p:spPr>
        <p:txBody>
          <a:bodyPr/>
          <a:lstStyle/>
          <a:p>
            <a:pPr algn="ctr"/>
            <a:r>
              <a:rPr lang="en-US" sz="4400" b="1" dirty="0">
                <a:solidFill>
                  <a:schemeClr val="tx1"/>
                </a:solidFill>
              </a:rPr>
              <a:t>Pictorial</a:t>
            </a:r>
            <a:br>
              <a:rPr lang="en-US" sz="4400" b="1" dirty="0">
                <a:solidFill>
                  <a:schemeClr val="tx1"/>
                </a:solidFill>
              </a:rPr>
            </a:br>
            <a:r>
              <a:rPr lang="en-US" sz="4400" dirty="0">
                <a:solidFill>
                  <a:schemeClr val="tx1"/>
                </a:solidFill>
              </a:rPr>
              <a:t>Building concept images</a:t>
            </a:r>
            <a:br>
              <a:rPr lang="en-US" sz="4800" b="1" dirty="0">
                <a:solidFill>
                  <a:schemeClr val="tx1"/>
                </a:solidFill>
              </a:rPr>
            </a:br>
            <a:endParaRPr lang="en-GB" sz="4000" dirty="0">
              <a:solidFill>
                <a:schemeClr val="tx1"/>
              </a:solidFill>
            </a:endParaRPr>
          </a:p>
        </p:txBody>
      </p:sp>
      <p:sp>
        <p:nvSpPr>
          <p:cNvPr id="4" name="Rectangle 3">
            <a:extLst>
              <a:ext uri="{FF2B5EF4-FFF2-40B4-BE49-F238E27FC236}">
                <a16:creationId xmlns:a16="http://schemas.microsoft.com/office/drawing/2014/main" id="{8EFF8FA7-18DD-33EE-2C66-DD2C28064C65}"/>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0F1D85-D22B-D450-159D-33AA25899B84}"/>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FE3DA0-0066-11EE-E25C-06B84C7F941B}"/>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191DAE2-FB80-BE33-8018-A3AC29846B4B}"/>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3E123D42-8D07-4A6C-C059-2E9D6D7A2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F256262-0978-0022-CA84-3E0CF1EEE7DB}"/>
              </a:ext>
            </a:extLst>
          </p:cNvPr>
          <p:cNvPicPr>
            <a:picLocks noChangeAspect="1"/>
          </p:cNvPicPr>
          <p:nvPr/>
        </p:nvPicPr>
        <p:blipFill>
          <a:blip r:embed="rId3"/>
          <a:srcRect t="5926" r="5814"/>
          <a:stretch/>
        </p:blipFill>
        <p:spPr>
          <a:xfrm rot="5400000">
            <a:off x="9031887" y="3581430"/>
            <a:ext cx="1578935" cy="2903216"/>
          </a:xfrm>
          <a:prstGeom prst="rect">
            <a:avLst/>
          </a:prstGeom>
        </p:spPr>
      </p:pic>
      <p:pic>
        <p:nvPicPr>
          <p:cNvPr id="10" name="Picture 9">
            <a:extLst>
              <a:ext uri="{FF2B5EF4-FFF2-40B4-BE49-F238E27FC236}">
                <a16:creationId xmlns:a16="http://schemas.microsoft.com/office/drawing/2014/main" id="{EEBE5EAF-75E1-13D3-AC2F-AA23202D7203}"/>
              </a:ext>
            </a:extLst>
          </p:cNvPr>
          <p:cNvPicPr>
            <a:picLocks noChangeAspect="1"/>
          </p:cNvPicPr>
          <p:nvPr/>
        </p:nvPicPr>
        <p:blipFill>
          <a:blip r:embed="rId4"/>
          <a:stretch>
            <a:fillRect/>
          </a:stretch>
        </p:blipFill>
        <p:spPr>
          <a:xfrm>
            <a:off x="7173005" y="2556901"/>
            <a:ext cx="4791075" cy="1114425"/>
          </a:xfrm>
          <a:prstGeom prst="rect">
            <a:avLst/>
          </a:prstGeom>
        </p:spPr>
      </p:pic>
      <p:pic>
        <p:nvPicPr>
          <p:cNvPr id="3074" name="Picture 2" descr="CPA Concrete, Pictorial, Abstract approach is so important the Early Years.">
            <a:extLst>
              <a:ext uri="{FF2B5EF4-FFF2-40B4-BE49-F238E27FC236}">
                <a16:creationId xmlns:a16="http://schemas.microsoft.com/office/drawing/2014/main" id="{B333E779-8680-AF70-E4E0-9F413D3379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53" t="43410" r="34133" b="17055"/>
          <a:stretch/>
        </p:blipFill>
        <p:spPr bwMode="auto">
          <a:xfrm>
            <a:off x="427808" y="2038338"/>
            <a:ext cx="3955312" cy="17540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intable Five Frame Number | Worksheets, Frame arrangement, Frame">
            <a:extLst>
              <a:ext uri="{FF2B5EF4-FFF2-40B4-BE49-F238E27FC236}">
                <a16:creationId xmlns:a16="http://schemas.microsoft.com/office/drawing/2014/main" id="{1CF7925A-8BEB-8306-929C-7C3D4AFD8F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19" t="48378" r="26371" b="41805"/>
          <a:stretch/>
        </p:blipFill>
        <p:spPr bwMode="auto">
          <a:xfrm>
            <a:off x="786809" y="5383831"/>
            <a:ext cx="2636874" cy="4833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ur Fingers Pictures, Images and Stock Photos - iStock">
            <a:extLst>
              <a:ext uri="{FF2B5EF4-FFF2-40B4-BE49-F238E27FC236}">
                <a16:creationId xmlns:a16="http://schemas.microsoft.com/office/drawing/2014/main" id="{A58DAECF-9142-41E7-0B68-DD6CDDE9DB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5678" y="2746590"/>
            <a:ext cx="1934142" cy="290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3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740BCA3-4048-1B59-D600-3646B873B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BA656-3DD0-B111-0943-DC24D74654E9}"/>
              </a:ext>
            </a:extLst>
          </p:cNvPr>
          <p:cNvSpPr>
            <a:spLocks noGrp="1"/>
          </p:cNvSpPr>
          <p:nvPr>
            <p:ph type="ctrTitle"/>
          </p:nvPr>
        </p:nvSpPr>
        <p:spPr>
          <a:xfrm>
            <a:off x="121514" y="1558078"/>
            <a:ext cx="10782300" cy="888212"/>
          </a:xfrm>
        </p:spPr>
        <p:txBody>
          <a:bodyPr/>
          <a:lstStyle/>
          <a:p>
            <a:pPr algn="ctr"/>
            <a:r>
              <a:rPr lang="en-US" sz="4400" b="1" dirty="0">
                <a:solidFill>
                  <a:schemeClr val="tx1"/>
                </a:solidFill>
              </a:rPr>
              <a:t>Abstract</a:t>
            </a:r>
            <a:br>
              <a:rPr lang="en-US" sz="4400" b="1" dirty="0">
                <a:solidFill>
                  <a:schemeClr val="tx1"/>
                </a:solidFill>
              </a:rPr>
            </a:br>
            <a:r>
              <a:rPr lang="en-US" sz="4400" dirty="0">
                <a:solidFill>
                  <a:schemeClr val="tx1"/>
                </a:solidFill>
              </a:rPr>
              <a:t>Recording and using mathematical symbols</a:t>
            </a:r>
            <a:br>
              <a:rPr lang="en-US" sz="4800" b="1" dirty="0">
                <a:solidFill>
                  <a:schemeClr val="tx1"/>
                </a:solidFill>
              </a:rPr>
            </a:br>
            <a:endParaRPr lang="en-GB" sz="4000" dirty="0">
              <a:solidFill>
                <a:schemeClr val="tx1"/>
              </a:solidFill>
            </a:endParaRPr>
          </a:p>
        </p:txBody>
      </p:sp>
      <p:sp>
        <p:nvSpPr>
          <p:cNvPr id="4" name="Rectangle 3">
            <a:extLst>
              <a:ext uri="{FF2B5EF4-FFF2-40B4-BE49-F238E27FC236}">
                <a16:creationId xmlns:a16="http://schemas.microsoft.com/office/drawing/2014/main" id="{F5045B99-EEB7-42FF-59E3-4EEACF3EB69E}"/>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0D3043A-2B30-856A-2B94-C2C060B52E39}"/>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12981B7-FDC3-8FD8-AF85-AEB8CBCF9E52}"/>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739FB76-3D0F-85A4-97CE-37EBC5AC8276}"/>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7067B7AF-43D4-6155-8597-538A35C9F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26844CE-DFA1-57FE-0DA4-389AB9A2CC51}"/>
              </a:ext>
            </a:extLst>
          </p:cNvPr>
          <p:cNvPicPr>
            <a:picLocks noChangeAspect="1"/>
          </p:cNvPicPr>
          <p:nvPr/>
        </p:nvPicPr>
        <p:blipFill>
          <a:blip r:embed="rId3"/>
          <a:srcRect t="2426"/>
          <a:stretch/>
        </p:blipFill>
        <p:spPr>
          <a:xfrm>
            <a:off x="1862803" y="2056598"/>
            <a:ext cx="7536380" cy="4072270"/>
          </a:xfrm>
          <a:prstGeom prst="rect">
            <a:avLst/>
          </a:prstGeom>
        </p:spPr>
      </p:pic>
    </p:spTree>
    <p:extLst>
      <p:ext uri="{BB962C8B-B14F-4D97-AF65-F5344CB8AC3E}">
        <p14:creationId xmlns:p14="http://schemas.microsoft.com/office/powerpoint/2010/main" val="35571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8AB9D52-8448-4FC4-9824-60941C65C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CA409-5CA1-C3F6-3A3C-2018290AA7A4}"/>
              </a:ext>
            </a:extLst>
          </p:cNvPr>
          <p:cNvSpPr>
            <a:spLocks noGrp="1"/>
          </p:cNvSpPr>
          <p:nvPr>
            <p:ph type="ctrTitle"/>
          </p:nvPr>
        </p:nvSpPr>
        <p:spPr>
          <a:xfrm>
            <a:off x="407505" y="2088213"/>
            <a:ext cx="10782300" cy="888212"/>
          </a:xfrm>
        </p:spPr>
        <p:txBody>
          <a:bodyPr/>
          <a:lstStyle/>
          <a:p>
            <a:pPr algn="ctr"/>
            <a:r>
              <a:rPr lang="en-US" sz="3200" b="1" dirty="0">
                <a:solidFill>
                  <a:schemeClr val="tx1"/>
                </a:solidFill>
              </a:rPr>
              <a:t>Why it is important to give children the chance to</a:t>
            </a:r>
            <a:br>
              <a:rPr lang="en-US" sz="3200" b="1" dirty="0">
                <a:solidFill>
                  <a:schemeClr val="tx1"/>
                </a:solidFill>
              </a:rPr>
            </a:br>
            <a:r>
              <a:rPr lang="en-US" sz="3200" b="1" dirty="0">
                <a:solidFill>
                  <a:schemeClr val="tx1"/>
                </a:solidFill>
              </a:rPr>
              <a:t> experience and make memories?</a:t>
            </a:r>
            <a:br>
              <a:rPr lang="en-US" sz="4400" b="1" dirty="0">
                <a:solidFill>
                  <a:schemeClr val="tx1"/>
                </a:solidFill>
              </a:rPr>
            </a:br>
            <a:br>
              <a:rPr lang="en-US" sz="4800" b="1" dirty="0">
                <a:solidFill>
                  <a:schemeClr val="tx1"/>
                </a:solidFill>
              </a:rPr>
            </a:br>
            <a:endParaRPr lang="en-GB" sz="4000" dirty="0">
              <a:solidFill>
                <a:schemeClr val="tx1"/>
              </a:solidFill>
            </a:endParaRPr>
          </a:p>
        </p:txBody>
      </p:sp>
      <p:sp>
        <p:nvSpPr>
          <p:cNvPr id="4" name="Rectangle 3">
            <a:extLst>
              <a:ext uri="{FF2B5EF4-FFF2-40B4-BE49-F238E27FC236}">
                <a16:creationId xmlns:a16="http://schemas.microsoft.com/office/drawing/2014/main" id="{1E0E4C24-D42A-B505-37E8-476E5725578B}"/>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B22ADC8-CE44-9DB1-75EC-EFE8EFA63430}"/>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96E0DC4-DCB9-444B-ABE9-732468DF2AE9}"/>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675B4E7-F9E1-D915-B904-9A7923BD0DAC}"/>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C8E6EBDA-8AF2-449E-6A51-4CE139BE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6D46CA95-6AB3-AC0F-28D3-75FA469F771B}"/>
              </a:ext>
            </a:extLst>
          </p:cNvPr>
          <p:cNvSpPr>
            <a:spLocks noGrp="1"/>
          </p:cNvSpPr>
          <p:nvPr>
            <p:ph type="subTitle" idx="1"/>
          </p:nvPr>
        </p:nvSpPr>
        <p:spPr>
          <a:xfrm>
            <a:off x="603504" y="2181801"/>
            <a:ext cx="9228201" cy="3240804"/>
          </a:xfrm>
        </p:spPr>
        <p:txBody>
          <a:bodyPr>
            <a:normAutofit/>
          </a:bodyPr>
          <a:lstStyle/>
          <a:p>
            <a:pPr algn="ctr"/>
            <a:r>
              <a:rPr lang="en-US" sz="2400" dirty="0" err="1">
                <a:solidFill>
                  <a:schemeClr val="tx1"/>
                </a:solidFill>
              </a:rPr>
              <a:t>Subitising</a:t>
            </a:r>
            <a:r>
              <a:rPr lang="en-US" sz="2400" dirty="0">
                <a:solidFill>
                  <a:schemeClr val="tx1"/>
                </a:solidFill>
              </a:rPr>
              <a:t> helps children to “see” amounts in their mind and rely on “memory” instead of ‘</a:t>
            </a:r>
            <a:r>
              <a:rPr lang="en-US" sz="2400" dirty="0" err="1">
                <a:solidFill>
                  <a:schemeClr val="tx1"/>
                </a:solidFill>
              </a:rPr>
              <a:t>memorisation</a:t>
            </a:r>
            <a:r>
              <a:rPr lang="en-US" sz="2400" dirty="0">
                <a:solidFill>
                  <a:schemeClr val="tx1"/>
                </a:solidFill>
              </a:rPr>
              <a:t>’ when learning number facts.</a:t>
            </a:r>
          </a:p>
          <a:p>
            <a:pPr algn="ctr"/>
            <a:endParaRPr lang="en-US" sz="2400" dirty="0">
              <a:solidFill>
                <a:schemeClr val="tx1"/>
              </a:solidFill>
            </a:endParaRPr>
          </a:p>
          <a:p>
            <a:pPr algn="ctr"/>
            <a:r>
              <a:rPr lang="en-US" sz="2400" dirty="0">
                <a:solidFill>
                  <a:schemeClr val="tx1"/>
                </a:solidFill>
              </a:rPr>
              <a:t>Question: How many 2’s in this 6?</a:t>
            </a:r>
          </a:p>
          <a:p>
            <a:pPr algn="ctr"/>
            <a:r>
              <a:rPr lang="en-US" sz="2400" dirty="0">
                <a:solidFill>
                  <a:schemeClr val="tx1"/>
                </a:solidFill>
              </a:rPr>
              <a:t>Answer: 0? So 6 divided by 2 =0?</a:t>
            </a:r>
          </a:p>
          <a:p>
            <a:pPr algn="ctr"/>
            <a:endParaRPr lang="en-GB" sz="2400" dirty="0">
              <a:solidFill>
                <a:schemeClr val="tx1"/>
              </a:solidFill>
            </a:endParaRPr>
          </a:p>
        </p:txBody>
      </p:sp>
    </p:spTree>
    <p:extLst>
      <p:ext uri="{BB962C8B-B14F-4D97-AF65-F5344CB8AC3E}">
        <p14:creationId xmlns:p14="http://schemas.microsoft.com/office/powerpoint/2010/main" val="179791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5CACF23-8A3E-4915-96FC-AB447205A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E0B92-6F1F-0742-BAA9-DFD78556E595}"/>
              </a:ext>
            </a:extLst>
          </p:cNvPr>
          <p:cNvSpPr>
            <a:spLocks noGrp="1"/>
          </p:cNvSpPr>
          <p:nvPr>
            <p:ph type="ctrTitle"/>
          </p:nvPr>
        </p:nvSpPr>
        <p:spPr>
          <a:xfrm>
            <a:off x="407505" y="2088213"/>
            <a:ext cx="10782300" cy="888212"/>
          </a:xfrm>
        </p:spPr>
        <p:txBody>
          <a:bodyPr/>
          <a:lstStyle/>
          <a:p>
            <a:pPr algn="ctr"/>
            <a:r>
              <a:rPr lang="en-US" sz="3200" b="1" dirty="0">
                <a:solidFill>
                  <a:schemeClr val="tx1"/>
                </a:solidFill>
              </a:rPr>
              <a:t>Why it is important to give children the chance to</a:t>
            </a:r>
            <a:br>
              <a:rPr lang="en-US" sz="3200" b="1" dirty="0">
                <a:solidFill>
                  <a:schemeClr val="tx1"/>
                </a:solidFill>
              </a:rPr>
            </a:br>
            <a:r>
              <a:rPr lang="en-US" sz="3200" b="1" dirty="0">
                <a:solidFill>
                  <a:schemeClr val="tx1"/>
                </a:solidFill>
              </a:rPr>
              <a:t> experience and make memories?</a:t>
            </a:r>
            <a:br>
              <a:rPr lang="en-US" sz="4400" b="1" dirty="0">
                <a:solidFill>
                  <a:schemeClr val="tx1"/>
                </a:solidFill>
              </a:rPr>
            </a:br>
            <a:br>
              <a:rPr lang="en-US" sz="4800" b="1" dirty="0">
                <a:solidFill>
                  <a:schemeClr val="tx1"/>
                </a:solidFill>
              </a:rPr>
            </a:br>
            <a:endParaRPr lang="en-GB" sz="4000" dirty="0">
              <a:solidFill>
                <a:schemeClr val="tx1"/>
              </a:solidFill>
            </a:endParaRPr>
          </a:p>
        </p:txBody>
      </p:sp>
      <p:sp>
        <p:nvSpPr>
          <p:cNvPr id="4" name="Rectangle 3">
            <a:extLst>
              <a:ext uri="{FF2B5EF4-FFF2-40B4-BE49-F238E27FC236}">
                <a16:creationId xmlns:a16="http://schemas.microsoft.com/office/drawing/2014/main" id="{EF2CE866-4518-A77F-1CA1-F1986061BC12}"/>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F9D0AD4-4C96-5335-A359-80B3924281C0}"/>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230ADF0-DC49-C822-019F-9316A900810B}"/>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D22DB30-44F8-FAFE-AAF9-FCC57B3C4075}"/>
              </a:ext>
            </a:extLst>
          </p:cNvPr>
          <p:cNvSpPr/>
          <p:nvPr/>
        </p:nvSpPr>
        <p:spPr>
          <a:xfrm>
            <a:off x="0" y="6209413"/>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17D9669B-529E-20F1-E105-4A66F9FB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8270009C-C3DC-B561-7459-8F2BBF4F2F5D}"/>
              </a:ext>
            </a:extLst>
          </p:cNvPr>
          <p:cNvSpPr>
            <a:spLocks noGrp="1"/>
          </p:cNvSpPr>
          <p:nvPr>
            <p:ph type="subTitle" idx="1"/>
          </p:nvPr>
        </p:nvSpPr>
        <p:spPr>
          <a:xfrm>
            <a:off x="603504" y="2088214"/>
            <a:ext cx="9643739" cy="3823490"/>
          </a:xfrm>
        </p:spPr>
        <p:txBody>
          <a:bodyPr>
            <a:normAutofit fontScale="92500" lnSpcReduction="20000"/>
          </a:bodyPr>
          <a:lstStyle/>
          <a:p>
            <a:pPr algn="ctr"/>
            <a:r>
              <a:rPr lang="en-US" sz="2400" dirty="0" err="1">
                <a:solidFill>
                  <a:schemeClr val="tx1"/>
                </a:solidFill>
              </a:rPr>
              <a:t>Subitising</a:t>
            </a:r>
            <a:r>
              <a:rPr lang="en-US" sz="2400" dirty="0">
                <a:solidFill>
                  <a:schemeClr val="tx1"/>
                </a:solidFill>
              </a:rPr>
              <a:t> helps children to “see” amounts in their mind and rely on “memory” instead of ‘</a:t>
            </a:r>
            <a:r>
              <a:rPr lang="en-US" sz="2400" dirty="0" err="1">
                <a:solidFill>
                  <a:schemeClr val="tx1"/>
                </a:solidFill>
              </a:rPr>
              <a:t>memorisation</a:t>
            </a:r>
            <a:r>
              <a:rPr lang="en-US" sz="2400" dirty="0">
                <a:solidFill>
                  <a:schemeClr val="tx1"/>
                </a:solidFill>
              </a:rPr>
              <a:t>’ when learning number facts.</a:t>
            </a:r>
          </a:p>
          <a:p>
            <a:pPr algn="ctr"/>
            <a:endParaRPr lang="en-US" sz="2400" dirty="0">
              <a:solidFill>
                <a:schemeClr val="tx1"/>
              </a:solidFill>
            </a:endParaRPr>
          </a:p>
          <a:p>
            <a:pPr algn="ctr"/>
            <a:r>
              <a:rPr lang="en-US" sz="2400" dirty="0">
                <a:solidFill>
                  <a:schemeClr val="tx1"/>
                </a:solidFill>
              </a:rPr>
              <a:t>Question: How many 2’s in this 6?</a:t>
            </a: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Answer: 3 So 6 divided by 2 =3</a:t>
            </a:r>
          </a:p>
          <a:p>
            <a:pPr algn="ctr"/>
            <a:endParaRPr lang="en-US" sz="2400" dirty="0">
              <a:solidFill>
                <a:schemeClr val="tx1"/>
              </a:solidFill>
            </a:endParaRPr>
          </a:p>
          <a:p>
            <a:pPr algn="ctr"/>
            <a:endParaRPr lang="en-GB" sz="2400" dirty="0">
              <a:solidFill>
                <a:schemeClr val="tx1"/>
              </a:solidFill>
            </a:endParaRPr>
          </a:p>
        </p:txBody>
      </p:sp>
      <p:pic>
        <p:nvPicPr>
          <p:cNvPr id="8196" name="Picture 4">
            <a:extLst>
              <a:ext uri="{FF2B5EF4-FFF2-40B4-BE49-F238E27FC236}">
                <a16:creationId xmlns:a16="http://schemas.microsoft.com/office/drawing/2014/main" id="{DF14FC9C-8492-233A-3086-9C0EB0D2F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82793" y="3551964"/>
            <a:ext cx="1449042" cy="144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3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A6D9456-5F71-3C9D-A914-712F23905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E206-006E-B73C-7D5A-2ADE3652A828}"/>
              </a:ext>
            </a:extLst>
          </p:cNvPr>
          <p:cNvSpPr>
            <a:spLocks noGrp="1"/>
          </p:cNvSpPr>
          <p:nvPr>
            <p:ph type="ctrTitle"/>
          </p:nvPr>
        </p:nvSpPr>
        <p:spPr>
          <a:xfrm>
            <a:off x="407505" y="2088213"/>
            <a:ext cx="10782300" cy="888212"/>
          </a:xfrm>
        </p:spPr>
        <p:txBody>
          <a:bodyPr/>
          <a:lstStyle/>
          <a:p>
            <a:pPr algn="ctr"/>
            <a:r>
              <a:rPr lang="en-US" sz="3200" b="1" dirty="0">
                <a:solidFill>
                  <a:schemeClr val="tx1"/>
                </a:solidFill>
              </a:rPr>
              <a:t>Why it is important to give children the chance to</a:t>
            </a:r>
            <a:br>
              <a:rPr lang="en-US" sz="3200" b="1" dirty="0">
                <a:solidFill>
                  <a:schemeClr val="tx1"/>
                </a:solidFill>
              </a:rPr>
            </a:br>
            <a:r>
              <a:rPr lang="en-US" sz="3200" b="1" dirty="0">
                <a:solidFill>
                  <a:schemeClr val="tx1"/>
                </a:solidFill>
              </a:rPr>
              <a:t> experience and make memories?</a:t>
            </a:r>
            <a:br>
              <a:rPr lang="en-US" sz="4400" b="1" dirty="0">
                <a:solidFill>
                  <a:schemeClr val="tx1"/>
                </a:solidFill>
              </a:rPr>
            </a:br>
            <a:br>
              <a:rPr lang="en-US" sz="4800" b="1" dirty="0">
                <a:solidFill>
                  <a:schemeClr val="tx1"/>
                </a:solidFill>
              </a:rPr>
            </a:br>
            <a:endParaRPr lang="en-GB" sz="4000" dirty="0">
              <a:solidFill>
                <a:schemeClr val="tx1"/>
              </a:solidFill>
            </a:endParaRPr>
          </a:p>
        </p:txBody>
      </p:sp>
      <p:sp>
        <p:nvSpPr>
          <p:cNvPr id="4" name="Rectangle 3">
            <a:extLst>
              <a:ext uri="{FF2B5EF4-FFF2-40B4-BE49-F238E27FC236}">
                <a16:creationId xmlns:a16="http://schemas.microsoft.com/office/drawing/2014/main" id="{8A8F845D-9415-9C72-386E-317220114050}"/>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A8B7E53-3F06-FD13-883C-08622BB40F03}"/>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405150-0D0F-3B54-E6E2-2E61035E0A4A}"/>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AE740C8-138E-FC92-23F4-DFEFE2EE1ECF}"/>
              </a:ext>
            </a:extLst>
          </p:cNvPr>
          <p:cNvSpPr/>
          <p:nvPr/>
        </p:nvSpPr>
        <p:spPr>
          <a:xfrm>
            <a:off x="0" y="6209413"/>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44B1B3AE-3686-2075-A6A6-EDBEFFB6A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BE04E7CB-ECAE-18D7-FBEC-05AB6EB47340}"/>
              </a:ext>
            </a:extLst>
          </p:cNvPr>
          <p:cNvSpPr>
            <a:spLocks noGrp="1"/>
          </p:cNvSpPr>
          <p:nvPr>
            <p:ph type="subTitle" idx="1"/>
          </p:nvPr>
        </p:nvSpPr>
        <p:spPr>
          <a:xfrm>
            <a:off x="603504" y="2088214"/>
            <a:ext cx="9643739" cy="3823490"/>
          </a:xfrm>
        </p:spPr>
        <p:txBody>
          <a:bodyPr>
            <a:normAutofit/>
          </a:bodyPr>
          <a:lstStyle/>
          <a:p>
            <a:pPr algn="ctr"/>
            <a:r>
              <a:rPr lang="en-US" sz="2400" dirty="0">
                <a:solidFill>
                  <a:schemeClr val="tx1"/>
                </a:solidFill>
              </a:rPr>
              <a:t>Having strong concept images means that children can “see” the image in their mind, rather than trying to </a:t>
            </a:r>
            <a:r>
              <a:rPr lang="en-US" sz="2400" dirty="0" err="1">
                <a:solidFill>
                  <a:schemeClr val="tx1"/>
                </a:solidFill>
              </a:rPr>
              <a:t>memorise</a:t>
            </a:r>
            <a:r>
              <a:rPr lang="en-US" sz="2400">
                <a:solidFill>
                  <a:schemeClr val="tx1"/>
                </a:solidFill>
              </a:rPr>
              <a:t> a number fact.</a:t>
            </a:r>
            <a:endParaRPr lang="en-US" sz="2400" dirty="0">
              <a:solidFill>
                <a:schemeClr val="tx1"/>
              </a:solidFill>
            </a:endParaRPr>
          </a:p>
          <a:p>
            <a:pPr algn="ctr"/>
            <a:endParaRPr lang="en-GB" sz="2400" dirty="0">
              <a:solidFill>
                <a:schemeClr val="tx1"/>
              </a:solidFill>
            </a:endParaRPr>
          </a:p>
        </p:txBody>
      </p:sp>
    </p:spTree>
    <p:extLst>
      <p:ext uri="{BB962C8B-B14F-4D97-AF65-F5344CB8AC3E}">
        <p14:creationId xmlns:p14="http://schemas.microsoft.com/office/powerpoint/2010/main" val="125449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172E096-CC52-A616-69F3-81547958B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0254E-B218-3D01-9DA4-E17B3DE58F0E}"/>
              </a:ext>
            </a:extLst>
          </p:cNvPr>
          <p:cNvSpPr>
            <a:spLocks noGrp="1"/>
          </p:cNvSpPr>
          <p:nvPr>
            <p:ph type="ctrTitle"/>
          </p:nvPr>
        </p:nvSpPr>
        <p:spPr>
          <a:xfrm>
            <a:off x="603504" y="770467"/>
            <a:ext cx="10782300" cy="686193"/>
          </a:xfrm>
        </p:spPr>
        <p:txBody>
          <a:bodyPr/>
          <a:lstStyle/>
          <a:p>
            <a:pPr algn="ctr"/>
            <a:r>
              <a:rPr lang="en-US" sz="4400" b="1" dirty="0">
                <a:solidFill>
                  <a:schemeClr val="tx1"/>
                </a:solidFill>
              </a:rPr>
              <a:t>Low Cognitive Load</a:t>
            </a:r>
            <a:endParaRPr lang="en-GB" sz="4400" b="1" dirty="0">
              <a:solidFill>
                <a:schemeClr val="tx1"/>
              </a:solidFill>
            </a:endParaRPr>
          </a:p>
        </p:txBody>
      </p:sp>
      <p:sp>
        <p:nvSpPr>
          <p:cNvPr id="3" name="Subtitle 2">
            <a:extLst>
              <a:ext uri="{FF2B5EF4-FFF2-40B4-BE49-F238E27FC236}">
                <a16:creationId xmlns:a16="http://schemas.microsoft.com/office/drawing/2014/main" id="{4DE21182-3663-B782-AC1B-515C76803EE6}"/>
              </a:ext>
            </a:extLst>
          </p:cNvPr>
          <p:cNvSpPr>
            <a:spLocks noGrp="1"/>
          </p:cNvSpPr>
          <p:nvPr>
            <p:ph type="subTitle" idx="1"/>
          </p:nvPr>
        </p:nvSpPr>
        <p:spPr>
          <a:xfrm>
            <a:off x="603504" y="1864674"/>
            <a:ext cx="9228201" cy="1645920"/>
          </a:xfrm>
        </p:spPr>
        <p:txBody>
          <a:bodyPr>
            <a:normAutofit/>
          </a:bodyPr>
          <a:lstStyle/>
          <a:p>
            <a:r>
              <a:rPr lang="en-US" sz="3600" dirty="0">
                <a:solidFill>
                  <a:schemeClr val="tx1"/>
                </a:solidFill>
              </a:rPr>
              <a:t>When using resources choose objects same size and </a:t>
            </a:r>
            <a:r>
              <a:rPr lang="en-US" sz="3600" dirty="0" err="1">
                <a:solidFill>
                  <a:schemeClr val="tx1"/>
                </a:solidFill>
              </a:rPr>
              <a:t>colour</a:t>
            </a:r>
            <a:r>
              <a:rPr lang="en-US" sz="3600" dirty="0">
                <a:solidFill>
                  <a:schemeClr val="tx1"/>
                </a:solidFill>
              </a:rPr>
              <a:t> to avoid distraction. It helps children to build up more secure concept images.</a:t>
            </a:r>
            <a:endParaRPr lang="en-GB" sz="3600" dirty="0">
              <a:solidFill>
                <a:schemeClr val="tx1"/>
              </a:solidFill>
            </a:endParaRPr>
          </a:p>
        </p:txBody>
      </p:sp>
      <p:sp>
        <p:nvSpPr>
          <p:cNvPr id="4" name="Rectangle 3">
            <a:extLst>
              <a:ext uri="{FF2B5EF4-FFF2-40B4-BE49-F238E27FC236}">
                <a16:creationId xmlns:a16="http://schemas.microsoft.com/office/drawing/2014/main" id="{1F01F3D7-B9F5-E6FD-75D0-8F19C726A6B2}"/>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8FB0F25-3692-0BFD-304B-BDEB7D405A28}"/>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8DD474C-C60B-5154-E33E-E43C1D56115D}"/>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8A6831-2492-160A-D895-D0869BB7186B}"/>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C1CE1ED1-B345-A204-62F1-0CEA2A140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ixing Unifix Cubes &amp; Ten Frames | Snap cubes, Clip art, Frame clipart">
            <a:extLst>
              <a:ext uri="{FF2B5EF4-FFF2-40B4-BE49-F238E27FC236}">
                <a16:creationId xmlns:a16="http://schemas.microsoft.com/office/drawing/2014/main" id="{9D93AF6A-00B9-1087-025B-FDFA99A21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6" t="40754" r="9668" b="22218"/>
          <a:stretch/>
        </p:blipFill>
        <p:spPr bwMode="auto">
          <a:xfrm>
            <a:off x="7262622" y="3777041"/>
            <a:ext cx="3825009" cy="217655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ix coloured cubes on ten frame">
            <a:extLst>
              <a:ext uri="{FF2B5EF4-FFF2-40B4-BE49-F238E27FC236}">
                <a16:creationId xmlns:a16="http://schemas.microsoft.com/office/drawing/2014/main" id="{C1CDB939-58EA-CEFC-CDFD-0D9C57D3C6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71" t="41810" r="21865" b="36372"/>
          <a:stretch/>
        </p:blipFill>
        <p:spPr bwMode="auto">
          <a:xfrm>
            <a:off x="603504" y="3818937"/>
            <a:ext cx="4179143" cy="194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5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C83B809-7320-B102-536C-FC3150634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3F017-276D-FC0B-CAE1-6F0C0EF24472}"/>
              </a:ext>
            </a:extLst>
          </p:cNvPr>
          <p:cNvSpPr>
            <a:spLocks noGrp="1"/>
          </p:cNvSpPr>
          <p:nvPr>
            <p:ph type="ctrTitle"/>
          </p:nvPr>
        </p:nvSpPr>
        <p:spPr>
          <a:xfrm>
            <a:off x="603504" y="770467"/>
            <a:ext cx="10782300" cy="654296"/>
          </a:xfrm>
        </p:spPr>
        <p:txBody>
          <a:bodyPr/>
          <a:lstStyle/>
          <a:p>
            <a:pPr algn="ctr"/>
            <a:r>
              <a:rPr lang="en-US" sz="4400" b="1" dirty="0">
                <a:solidFill>
                  <a:schemeClr val="tx1"/>
                </a:solidFill>
              </a:rPr>
              <a:t>Resources we use at school</a:t>
            </a:r>
            <a:endParaRPr lang="en-GB" sz="4400" b="1" dirty="0">
              <a:solidFill>
                <a:schemeClr val="tx1"/>
              </a:solidFill>
            </a:endParaRPr>
          </a:p>
        </p:txBody>
      </p:sp>
      <p:sp>
        <p:nvSpPr>
          <p:cNvPr id="4" name="Rectangle 3">
            <a:extLst>
              <a:ext uri="{FF2B5EF4-FFF2-40B4-BE49-F238E27FC236}">
                <a16:creationId xmlns:a16="http://schemas.microsoft.com/office/drawing/2014/main" id="{55544699-8767-1FB1-EA3D-C3D6EEC7EA29}"/>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741517D-1993-6D0F-1027-F151EACDD351}"/>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42A922F-6183-C3E6-BEC4-5DFFA613C3BA}"/>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67E4EEA-8220-8A59-FE2B-1D11DF7E9DED}"/>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3A7A9C5D-83C3-2C07-95AB-DD16D93F3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E7A249B-5E09-7CAC-DBE9-638D524A7A43}"/>
              </a:ext>
            </a:extLst>
          </p:cNvPr>
          <p:cNvPicPr>
            <a:picLocks noChangeAspect="1"/>
          </p:cNvPicPr>
          <p:nvPr/>
        </p:nvPicPr>
        <p:blipFill>
          <a:blip r:embed="rId3"/>
          <a:srcRect l="4724" r="4577"/>
          <a:stretch/>
        </p:blipFill>
        <p:spPr>
          <a:xfrm>
            <a:off x="120135" y="2876683"/>
            <a:ext cx="3953480" cy="2332913"/>
          </a:xfrm>
          <a:prstGeom prst="rect">
            <a:avLst/>
          </a:prstGeom>
        </p:spPr>
      </p:pic>
      <p:pic>
        <p:nvPicPr>
          <p:cNvPr id="4098" name="Picture 2" descr="Five Frame Printable">
            <a:extLst>
              <a:ext uri="{FF2B5EF4-FFF2-40B4-BE49-F238E27FC236}">
                <a16:creationId xmlns:a16="http://schemas.microsoft.com/office/drawing/2014/main" id="{0308F6D6-0504-9933-AA29-4EB661635A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65" t="10267" r="8968" b="63697"/>
          <a:stretch/>
        </p:blipFill>
        <p:spPr bwMode="auto">
          <a:xfrm>
            <a:off x="227920" y="1633831"/>
            <a:ext cx="3751963" cy="9345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earning Out Loud: numicon and a light box....">
            <a:extLst>
              <a:ext uri="{FF2B5EF4-FFF2-40B4-BE49-F238E27FC236}">
                <a16:creationId xmlns:a16="http://schemas.microsoft.com/office/drawing/2014/main" id="{DFAB7BA2-09DB-01AE-30BD-824B7402B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387" y="3732962"/>
            <a:ext cx="3510479" cy="23329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ddition and Subtraction Part 2: Part-Part-Whole Models KG-2nd | OK ...">
            <a:extLst>
              <a:ext uri="{FF2B5EF4-FFF2-40B4-BE49-F238E27FC236}">
                <a16:creationId xmlns:a16="http://schemas.microsoft.com/office/drawing/2014/main" id="{5337EF01-288E-F9B6-6E7C-047DA1B4EE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175" y="1685259"/>
            <a:ext cx="3079069" cy="39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12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F3B3F91-2C24-6AAE-A761-6EDB5B4099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95534-EDCB-6981-6247-88CF5F2428C0}"/>
              </a:ext>
            </a:extLst>
          </p:cNvPr>
          <p:cNvSpPr>
            <a:spLocks noGrp="1"/>
          </p:cNvSpPr>
          <p:nvPr>
            <p:ph type="ctrTitle"/>
          </p:nvPr>
        </p:nvSpPr>
        <p:spPr>
          <a:xfrm>
            <a:off x="603504" y="770467"/>
            <a:ext cx="10782300" cy="654296"/>
          </a:xfrm>
        </p:spPr>
        <p:txBody>
          <a:bodyPr/>
          <a:lstStyle/>
          <a:p>
            <a:pPr algn="ctr"/>
            <a:r>
              <a:rPr lang="en-US" sz="4400" b="1" dirty="0">
                <a:solidFill>
                  <a:schemeClr val="tx1"/>
                </a:solidFill>
              </a:rPr>
              <a:t>Resources we use at school</a:t>
            </a:r>
            <a:endParaRPr lang="en-GB" sz="4400" b="1" dirty="0">
              <a:solidFill>
                <a:schemeClr val="tx1"/>
              </a:solidFill>
            </a:endParaRPr>
          </a:p>
        </p:txBody>
      </p:sp>
      <p:sp>
        <p:nvSpPr>
          <p:cNvPr id="4" name="Rectangle 3">
            <a:extLst>
              <a:ext uri="{FF2B5EF4-FFF2-40B4-BE49-F238E27FC236}">
                <a16:creationId xmlns:a16="http://schemas.microsoft.com/office/drawing/2014/main" id="{D5CD106B-50D8-EA89-685F-51807DBEDD84}"/>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1E1A83D-D489-52EF-A246-292150870977}"/>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FA447B5-9382-099B-4487-20DA6AA3B3E0}"/>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1B71F11-D5CF-1C17-A302-891B204A7643}"/>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5AED174D-167B-3CEF-8A13-E1F4CA4FC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ua edxeducation-12710 Math Cubes - Set of 100 - Linking Cubes For ...">
            <a:extLst>
              <a:ext uri="{FF2B5EF4-FFF2-40B4-BE49-F238E27FC236}">
                <a16:creationId xmlns:a16="http://schemas.microsoft.com/office/drawing/2014/main" id="{61F57BAD-2B1C-AF70-2873-D63CA10BB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08" y="988010"/>
            <a:ext cx="2079133" cy="259516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double sided counters">
            <a:extLst>
              <a:ext uri="{FF2B5EF4-FFF2-40B4-BE49-F238E27FC236}">
                <a16:creationId xmlns:a16="http://schemas.microsoft.com/office/drawing/2014/main" id="{065E2B76-89A9-1A9D-E41B-BC7FEC27B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597" y="3902582"/>
            <a:ext cx="2042631" cy="216329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dice">
            <a:extLst>
              <a:ext uri="{FF2B5EF4-FFF2-40B4-BE49-F238E27FC236}">
                <a16:creationId xmlns:a16="http://schemas.microsoft.com/office/drawing/2014/main" id="{F59C1264-48F4-78DB-6FC5-F7E1D3A7D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218" y="1557277"/>
            <a:ext cx="2145833" cy="214583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portance of Loose Parts - REGGIO INSPIRED MATH: A RESOURCE FOR EDUCATORS">
            <a:extLst>
              <a:ext uri="{FF2B5EF4-FFF2-40B4-BE49-F238E27FC236}">
                <a16:creationId xmlns:a16="http://schemas.microsoft.com/office/drawing/2014/main" id="{49EDC8B4-987F-EAB8-6192-250C897857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6964" y="2691509"/>
            <a:ext cx="2697603" cy="202320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42 Reduce, Reuse, Recycle ideas | art for kids, crafts for kids ...">
            <a:extLst>
              <a:ext uri="{FF2B5EF4-FFF2-40B4-BE49-F238E27FC236}">
                <a16:creationId xmlns:a16="http://schemas.microsoft.com/office/drawing/2014/main" id="{5A58A00D-ABBF-2308-E245-CA830A2306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973" y="3972135"/>
            <a:ext cx="2697602" cy="217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8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9147923-7793-476B-C93C-A222D3753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94DBC-5832-ED1F-3604-D4DA369771A1}"/>
              </a:ext>
            </a:extLst>
          </p:cNvPr>
          <p:cNvSpPr>
            <a:spLocks noGrp="1"/>
          </p:cNvSpPr>
          <p:nvPr>
            <p:ph type="ctrTitle"/>
          </p:nvPr>
        </p:nvSpPr>
        <p:spPr>
          <a:xfrm>
            <a:off x="603504" y="770467"/>
            <a:ext cx="10782300" cy="1979749"/>
          </a:xfrm>
        </p:spPr>
        <p:txBody>
          <a:bodyPr/>
          <a:lstStyle/>
          <a:p>
            <a:r>
              <a:rPr lang="en-US" sz="5400" dirty="0">
                <a:solidFill>
                  <a:schemeClr val="tx1"/>
                </a:solidFill>
              </a:rPr>
              <a:t>Aims of our session today</a:t>
            </a:r>
            <a:endParaRPr lang="en-GB" sz="5400" dirty="0">
              <a:solidFill>
                <a:schemeClr val="tx1"/>
              </a:solidFill>
            </a:endParaRPr>
          </a:p>
        </p:txBody>
      </p:sp>
      <p:sp>
        <p:nvSpPr>
          <p:cNvPr id="3" name="Subtitle 2">
            <a:extLst>
              <a:ext uri="{FF2B5EF4-FFF2-40B4-BE49-F238E27FC236}">
                <a16:creationId xmlns:a16="http://schemas.microsoft.com/office/drawing/2014/main" id="{91F4FE68-05E2-934C-0156-74CBD20727B2}"/>
              </a:ext>
            </a:extLst>
          </p:cNvPr>
          <p:cNvSpPr>
            <a:spLocks noGrp="1"/>
          </p:cNvSpPr>
          <p:nvPr>
            <p:ph type="subTitle" idx="1"/>
          </p:nvPr>
        </p:nvSpPr>
        <p:spPr>
          <a:xfrm>
            <a:off x="1380553" y="3069192"/>
            <a:ext cx="9228201" cy="2842511"/>
          </a:xfrm>
        </p:spPr>
        <p:txBody>
          <a:bodyPr>
            <a:normAutofit fontScale="92500" lnSpcReduction="20000"/>
          </a:bodyPr>
          <a:lstStyle/>
          <a:p>
            <a:pPr marL="0" indent="0">
              <a:buNone/>
            </a:pPr>
            <a:r>
              <a:rPr lang="en-US" sz="4200" dirty="0">
                <a:solidFill>
                  <a:schemeClr val="tx1"/>
                </a:solidFill>
              </a:rPr>
              <a:t>• To give an overview of how early </a:t>
            </a:r>
            <a:r>
              <a:rPr lang="en-US" sz="4200" dirty="0" err="1">
                <a:solidFill>
                  <a:schemeClr val="tx1"/>
                </a:solidFill>
              </a:rPr>
              <a:t>maths</a:t>
            </a:r>
            <a:r>
              <a:rPr lang="en-US" sz="4200" dirty="0">
                <a:solidFill>
                  <a:schemeClr val="tx1"/>
                </a:solidFill>
              </a:rPr>
              <a:t> is taught at </a:t>
            </a:r>
            <a:r>
              <a:rPr lang="en-US" sz="4200" dirty="0" err="1">
                <a:solidFill>
                  <a:schemeClr val="tx1"/>
                </a:solidFill>
              </a:rPr>
              <a:t>Cuddington</a:t>
            </a:r>
            <a:r>
              <a:rPr lang="en-US" sz="4200" dirty="0">
                <a:solidFill>
                  <a:schemeClr val="tx1"/>
                </a:solidFill>
              </a:rPr>
              <a:t> and Dinton</a:t>
            </a:r>
          </a:p>
          <a:p>
            <a:pPr marL="0" indent="0">
              <a:buNone/>
            </a:pPr>
            <a:r>
              <a:rPr lang="en-US" sz="4200" dirty="0">
                <a:solidFill>
                  <a:schemeClr val="tx1"/>
                </a:solidFill>
              </a:rPr>
              <a:t> • To share some of the practical resources which are used by children in </a:t>
            </a:r>
            <a:r>
              <a:rPr lang="en-US" sz="4200" dirty="0" err="1">
                <a:solidFill>
                  <a:schemeClr val="tx1"/>
                </a:solidFill>
              </a:rPr>
              <a:t>maths</a:t>
            </a:r>
            <a:r>
              <a:rPr lang="en-US" sz="4200" dirty="0">
                <a:solidFill>
                  <a:schemeClr val="tx1"/>
                </a:solidFill>
              </a:rPr>
              <a:t> lessons </a:t>
            </a:r>
          </a:p>
          <a:p>
            <a:pPr marL="0" indent="0">
              <a:buNone/>
            </a:pPr>
            <a:r>
              <a:rPr lang="en-US" sz="4200" dirty="0">
                <a:solidFill>
                  <a:schemeClr val="tx1"/>
                </a:solidFill>
              </a:rPr>
              <a:t>• To share strategies to support children at home </a:t>
            </a:r>
          </a:p>
          <a:p>
            <a:endParaRPr lang="en-GB" sz="3600" dirty="0"/>
          </a:p>
        </p:txBody>
      </p:sp>
      <p:sp>
        <p:nvSpPr>
          <p:cNvPr id="4" name="Rectangle 3">
            <a:extLst>
              <a:ext uri="{FF2B5EF4-FFF2-40B4-BE49-F238E27FC236}">
                <a16:creationId xmlns:a16="http://schemas.microsoft.com/office/drawing/2014/main" id="{CD079470-8923-2CE1-6D34-DD4AE6D5F333}"/>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318FA09-0547-A4AF-8242-E334136B00C8}"/>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43828B2-3C0D-CD69-FB38-3D1DCF3D4486}"/>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651CB52-F76F-FB6D-7EA8-4AAD490FDE9C}"/>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811B627C-1D89-884C-4370-EB1A336DE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3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45001E7-39B0-3EC2-9453-3EA3373F2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B1E65-653E-D120-70FF-58CC4EFF7C63}"/>
              </a:ext>
            </a:extLst>
          </p:cNvPr>
          <p:cNvSpPr>
            <a:spLocks noGrp="1"/>
          </p:cNvSpPr>
          <p:nvPr>
            <p:ph type="ctrTitle"/>
          </p:nvPr>
        </p:nvSpPr>
        <p:spPr>
          <a:xfrm>
            <a:off x="603504" y="770467"/>
            <a:ext cx="10782300" cy="952007"/>
          </a:xfrm>
        </p:spPr>
        <p:txBody>
          <a:bodyPr/>
          <a:lstStyle/>
          <a:p>
            <a:pPr algn="ctr"/>
            <a:r>
              <a:rPr lang="en-US" sz="4800" dirty="0"/>
              <a:t>Questions</a:t>
            </a:r>
            <a:endParaRPr lang="en-GB" sz="4800" dirty="0"/>
          </a:p>
        </p:txBody>
      </p:sp>
      <p:sp>
        <p:nvSpPr>
          <p:cNvPr id="4" name="Rectangle 3">
            <a:extLst>
              <a:ext uri="{FF2B5EF4-FFF2-40B4-BE49-F238E27FC236}">
                <a16:creationId xmlns:a16="http://schemas.microsoft.com/office/drawing/2014/main" id="{A142452A-A3E8-E25C-E99C-CABCA8B41B4E}"/>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7928B09-7470-D360-4FA2-DF4C21B4A29B}"/>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D45E9A3-2D5F-E85F-F44B-8357C163A9B7}"/>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9C4CFEE-31C8-AC3D-1AA4-1355F0EE4EE4}"/>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9A49FC5F-23DC-44C9-9B17-A14491DA0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2488BEB-07E7-1C16-36D7-3CD66204C0C6}"/>
              </a:ext>
            </a:extLst>
          </p:cNvPr>
          <p:cNvPicPr>
            <a:picLocks noChangeAspect="1"/>
          </p:cNvPicPr>
          <p:nvPr/>
        </p:nvPicPr>
        <p:blipFill>
          <a:blip r:embed="rId3"/>
          <a:stretch>
            <a:fillRect/>
          </a:stretch>
        </p:blipFill>
        <p:spPr>
          <a:xfrm>
            <a:off x="2787547" y="1991041"/>
            <a:ext cx="6152856" cy="4229006"/>
          </a:xfrm>
          <a:prstGeom prst="rect">
            <a:avLst/>
          </a:prstGeom>
        </p:spPr>
      </p:pic>
    </p:spTree>
    <p:extLst>
      <p:ext uri="{BB962C8B-B14F-4D97-AF65-F5344CB8AC3E}">
        <p14:creationId xmlns:p14="http://schemas.microsoft.com/office/powerpoint/2010/main" val="1920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06B8227-AEA3-7592-DDE9-93D9A4C5047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B95E0BF-8875-2680-289B-D3FA3A10D834}"/>
              </a:ext>
            </a:extLst>
          </p:cNvPr>
          <p:cNvSpPr>
            <a:spLocks noGrp="1"/>
          </p:cNvSpPr>
          <p:nvPr>
            <p:ph type="subTitle" idx="1"/>
          </p:nvPr>
        </p:nvSpPr>
        <p:spPr/>
        <p:txBody>
          <a:bodyPr>
            <a:normAutofit/>
          </a:bodyPr>
          <a:lstStyle/>
          <a:p>
            <a:r>
              <a:rPr lang="en-US" dirty="0">
                <a:solidFill>
                  <a:schemeClr val="tx1"/>
                </a:solidFill>
              </a:rPr>
              <a:t>Lessons and resources used develop deep conceptual understanding</a:t>
            </a:r>
          </a:p>
          <a:p>
            <a:r>
              <a:rPr lang="en-US" dirty="0">
                <a:solidFill>
                  <a:schemeClr val="tx1"/>
                </a:solidFill>
              </a:rPr>
              <a:t>Slow down learning, over learning</a:t>
            </a:r>
            <a:endParaRPr lang="en-GB" dirty="0">
              <a:solidFill>
                <a:schemeClr val="tx1"/>
              </a:solidFill>
            </a:endParaRPr>
          </a:p>
          <a:p>
            <a:endParaRPr lang="en-GB" sz="3600" dirty="0"/>
          </a:p>
        </p:txBody>
      </p:sp>
      <p:sp>
        <p:nvSpPr>
          <p:cNvPr id="4" name="Rectangle 3">
            <a:extLst>
              <a:ext uri="{FF2B5EF4-FFF2-40B4-BE49-F238E27FC236}">
                <a16:creationId xmlns:a16="http://schemas.microsoft.com/office/drawing/2014/main" id="{6F659D57-A963-1845-68E6-5E28C9F0864A}"/>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32DB29A-02F9-E229-BA10-12419832739B}"/>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D2E3254-6DE9-4377-6C31-D5F90AA6ACC9}"/>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BDBEAD1-9CF4-DC9D-B79C-081F47FC5AAE}"/>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8C1F1A21-C31E-E093-1F61-64974C5A7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6">
            <a:extLst>
              <a:ext uri="{FF2B5EF4-FFF2-40B4-BE49-F238E27FC236}">
                <a16:creationId xmlns:a16="http://schemas.microsoft.com/office/drawing/2014/main" id="{9F36F4F7-5FEA-9DA0-276B-46BF1EF811D1}"/>
              </a:ext>
            </a:extLst>
          </p:cNvPr>
          <p:cNvPicPr>
            <a:picLocks noGrp="1" noChangeAspect="1"/>
          </p:cNvPicPr>
          <p:nvPr>
            <p:ph idx="1"/>
          </p:nvPr>
        </p:nvPicPr>
        <p:blipFill>
          <a:blip r:embed="rId3"/>
          <a:stretch>
            <a:fillRect/>
          </a:stretch>
        </p:blipFill>
        <p:spPr>
          <a:xfrm>
            <a:off x="455205" y="1945754"/>
            <a:ext cx="10018712" cy="1696660"/>
          </a:xfrm>
        </p:spPr>
      </p:pic>
      <p:sp>
        <p:nvSpPr>
          <p:cNvPr id="10" name="Title 1">
            <a:extLst>
              <a:ext uri="{FF2B5EF4-FFF2-40B4-BE49-F238E27FC236}">
                <a16:creationId xmlns:a16="http://schemas.microsoft.com/office/drawing/2014/main" id="{139E5975-FEFF-9317-1B03-45512E4330EB}"/>
              </a:ext>
            </a:extLst>
          </p:cNvPr>
          <p:cNvSpPr txBox="1">
            <a:spLocks/>
          </p:cNvSpPr>
          <p:nvPr/>
        </p:nvSpPr>
        <p:spPr>
          <a:xfrm>
            <a:off x="455205" y="-79695"/>
            <a:ext cx="10772775" cy="1658198"/>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r>
              <a:rPr lang="en-US" sz="4400" dirty="0" err="1">
                <a:solidFill>
                  <a:schemeClr val="tx1"/>
                </a:solidFill>
              </a:rPr>
              <a:t>Maths</a:t>
            </a:r>
            <a:r>
              <a:rPr lang="en-US" sz="4400" dirty="0">
                <a:solidFill>
                  <a:schemeClr val="tx1"/>
                </a:solidFill>
              </a:rPr>
              <a:t> Mastery Approach</a:t>
            </a:r>
            <a:endParaRPr lang="en-GB" sz="4400" dirty="0">
              <a:solidFill>
                <a:schemeClr val="tx1"/>
              </a:solidFill>
            </a:endParaRPr>
          </a:p>
        </p:txBody>
      </p:sp>
    </p:spTree>
    <p:extLst>
      <p:ext uri="{BB962C8B-B14F-4D97-AF65-F5344CB8AC3E}">
        <p14:creationId xmlns:p14="http://schemas.microsoft.com/office/powerpoint/2010/main" val="93041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B24F07D-E9BD-5DA9-29BA-D193A1EC1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B116D-E01F-96C9-50A0-95B93B0142AF}"/>
              </a:ext>
            </a:extLst>
          </p:cNvPr>
          <p:cNvSpPr>
            <a:spLocks noGrp="1"/>
          </p:cNvSpPr>
          <p:nvPr>
            <p:ph type="ctrTitle"/>
          </p:nvPr>
        </p:nvSpPr>
        <p:spPr>
          <a:xfrm>
            <a:off x="264469" y="668041"/>
            <a:ext cx="7839992" cy="956931"/>
          </a:xfrm>
        </p:spPr>
        <p:txBody>
          <a:bodyPr/>
          <a:lstStyle/>
          <a:p>
            <a:r>
              <a:rPr lang="en-US" sz="4400" dirty="0" err="1"/>
              <a:t>Maths</a:t>
            </a:r>
            <a:r>
              <a:rPr lang="en-US" sz="4400" dirty="0"/>
              <a:t> in the Early Years</a:t>
            </a:r>
            <a:endParaRPr lang="en-GB" sz="4400" dirty="0"/>
          </a:p>
        </p:txBody>
      </p:sp>
      <p:sp>
        <p:nvSpPr>
          <p:cNvPr id="4" name="Rectangle 3">
            <a:extLst>
              <a:ext uri="{FF2B5EF4-FFF2-40B4-BE49-F238E27FC236}">
                <a16:creationId xmlns:a16="http://schemas.microsoft.com/office/drawing/2014/main" id="{90E4EF00-B631-00F2-9EFE-5DE80167EF7D}"/>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AB2AA0F-8084-ECB2-3743-9DDF50693C84}"/>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66F249-D56F-E2CB-4F4C-459591CB7C00}"/>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07EB2E2-6C15-6EDA-A5F0-6F2BF0E5B3DD}"/>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6E4CFE58-5C71-ED08-03EF-994F73483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F7139E-D311-87D0-5287-224B610D4C18}"/>
              </a:ext>
            </a:extLst>
          </p:cNvPr>
          <p:cNvSpPr txBox="1"/>
          <p:nvPr/>
        </p:nvSpPr>
        <p:spPr>
          <a:xfrm>
            <a:off x="227920" y="1751634"/>
            <a:ext cx="10160089" cy="3416320"/>
          </a:xfrm>
          <a:prstGeom prst="rect">
            <a:avLst/>
          </a:prstGeom>
          <a:noFill/>
        </p:spPr>
        <p:txBody>
          <a:bodyPr wrap="square">
            <a:spAutoFit/>
          </a:bodyPr>
          <a:lstStyle/>
          <a:p>
            <a:r>
              <a:rPr lang="en-US" dirty="0"/>
              <a:t>In the EYFS Statutory Framework Handbook it says:</a:t>
            </a:r>
          </a:p>
          <a:p>
            <a:endParaRPr lang="en-US" dirty="0"/>
          </a:p>
          <a:p>
            <a:r>
              <a:rPr lang="en-US" dirty="0"/>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By providing frequent and varied opportunities to build and apply this understanding - such as using manipulatives, including small pebbles and tens frames for </a:t>
            </a:r>
            <a:r>
              <a:rPr lang="en-US" dirty="0" err="1"/>
              <a:t>organising</a:t>
            </a:r>
            <a:r>
              <a:rPr lang="en-US" dirty="0"/>
              <a:t> counting - children will develop a secure base of knowledge and vocabulary from which mastery of mathematics is built. In addition, it is important that the curriculum includes rich opportunities for children to develop their spatial reasoning skills across all areas of mathematics including shape, space and measures. It is important that children develop positive attitudes and interests in mathematics, look for patterns and relationships, spot connections, ‘have a go’, talk to adults and peers about what they notice and not be afraid to make mistakes.”</a:t>
            </a:r>
            <a:endParaRPr lang="en-GB" dirty="0"/>
          </a:p>
        </p:txBody>
      </p:sp>
    </p:spTree>
    <p:extLst>
      <p:ext uri="{BB962C8B-B14F-4D97-AF65-F5344CB8AC3E}">
        <p14:creationId xmlns:p14="http://schemas.microsoft.com/office/powerpoint/2010/main" val="303533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D316FA6-D2BD-A2F3-2C0C-C37008F6D6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CE0285-608F-39B6-5A8E-A6227A505F69}"/>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C0DE110-80F6-99A6-929A-DBD61BF3B4FE}"/>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D4FFA8B-F7A1-0E46-EA2C-37B02AA7CAB4}"/>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EF24429-EE8D-4AC3-8723-3284F683E0A8}"/>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EBB52148-E5DB-B21B-7692-4D6A477C9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B983F7-76F7-24DF-AA7D-D26F7A9A0B09}"/>
              </a:ext>
            </a:extLst>
          </p:cNvPr>
          <p:cNvPicPr>
            <a:picLocks noChangeAspect="1"/>
          </p:cNvPicPr>
          <p:nvPr/>
        </p:nvPicPr>
        <p:blipFill>
          <a:blip r:embed="rId3"/>
          <a:stretch>
            <a:fillRect/>
          </a:stretch>
        </p:blipFill>
        <p:spPr>
          <a:xfrm>
            <a:off x="1366172" y="753324"/>
            <a:ext cx="7501381" cy="5312551"/>
          </a:xfrm>
          <a:prstGeom prst="rect">
            <a:avLst/>
          </a:prstGeom>
        </p:spPr>
      </p:pic>
    </p:spTree>
    <p:extLst>
      <p:ext uri="{BB962C8B-B14F-4D97-AF65-F5344CB8AC3E}">
        <p14:creationId xmlns:p14="http://schemas.microsoft.com/office/powerpoint/2010/main" val="239855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00CC588-1DEF-674D-6FFA-9EBFFA8D3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ADCE4-A15D-BEF2-10DB-64641A8E9534}"/>
              </a:ext>
            </a:extLst>
          </p:cNvPr>
          <p:cNvSpPr>
            <a:spLocks noGrp="1"/>
          </p:cNvSpPr>
          <p:nvPr>
            <p:ph type="ctrTitle"/>
          </p:nvPr>
        </p:nvSpPr>
        <p:spPr>
          <a:xfrm>
            <a:off x="227920" y="835826"/>
            <a:ext cx="7491317" cy="688950"/>
          </a:xfrm>
        </p:spPr>
        <p:txBody>
          <a:bodyPr/>
          <a:lstStyle/>
          <a:p>
            <a:r>
              <a:rPr lang="en-US" sz="3600" dirty="0">
                <a:solidFill>
                  <a:schemeClr val="tx1"/>
                </a:solidFill>
              </a:rPr>
              <a:t>Number Sense</a:t>
            </a:r>
            <a:endParaRPr lang="en-GB" sz="3600" dirty="0">
              <a:solidFill>
                <a:schemeClr val="tx1"/>
              </a:solidFill>
            </a:endParaRPr>
          </a:p>
        </p:txBody>
      </p:sp>
      <p:sp>
        <p:nvSpPr>
          <p:cNvPr id="3" name="Subtitle 2">
            <a:extLst>
              <a:ext uri="{FF2B5EF4-FFF2-40B4-BE49-F238E27FC236}">
                <a16:creationId xmlns:a16="http://schemas.microsoft.com/office/drawing/2014/main" id="{6EB7B060-BE0B-4D86-5477-527F4806E520}"/>
              </a:ext>
            </a:extLst>
          </p:cNvPr>
          <p:cNvSpPr>
            <a:spLocks noGrp="1"/>
          </p:cNvSpPr>
          <p:nvPr>
            <p:ph type="subTitle" idx="1"/>
          </p:nvPr>
        </p:nvSpPr>
        <p:spPr>
          <a:xfrm>
            <a:off x="388645" y="1524776"/>
            <a:ext cx="9228201" cy="1645920"/>
          </a:xfrm>
        </p:spPr>
        <p:txBody>
          <a:bodyPr>
            <a:noAutofit/>
          </a:bodyPr>
          <a:lstStyle/>
          <a:p>
            <a:r>
              <a:rPr lang="en-US" sz="1800" dirty="0">
                <a:solidFill>
                  <a:schemeClr val="tx1"/>
                </a:solidFill>
              </a:rPr>
              <a:t>The focus has always been on counting. However counting is complex and takes years for children to learn to count.</a:t>
            </a:r>
          </a:p>
          <a:p>
            <a:r>
              <a:rPr lang="en-GB" sz="1800" dirty="0">
                <a:solidFill>
                  <a:schemeClr val="tx1"/>
                </a:solidFill>
              </a:rPr>
              <a:t>It involves:</a:t>
            </a:r>
          </a:p>
          <a:p>
            <a:pPr marL="571500" indent="-571500">
              <a:buFont typeface="Arial" panose="020B0604020202020204" pitchFamily="34" charset="0"/>
              <a:buChar char="•"/>
            </a:pPr>
            <a:r>
              <a:rPr lang="en-GB" sz="1800" dirty="0">
                <a:solidFill>
                  <a:schemeClr val="tx1"/>
                </a:solidFill>
              </a:rPr>
              <a:t>1:1 correspondence</a:t>
            </a:r>
          </a:p>
          <a:p>
            <a:pPr marL="571500" indent="-571500">
              <a:buFont typeface="Arial" panose="020B0604020202020204" pitchFamily="34" charset="0"/>
              <a:buChar char="•"/>
            </a:pPr>
            <a:r>
              <a:rPr lang="en-GB" sz="1800" dirty="0">
                <a:solidFill>
                  <a:schemeClr val="tx1"/>
                </a:solidFill>
              </a:rPr>
              <a:t>Understanding of cardinality: (anything can be counted, understanding that the last number makes the total.</a:t>
            </a:r>
          </a:p>
          <a:p>
            <a:pPr marL="571500" indent="-571500">
              <a:buFont typeface="Arial" panose="020B0604020202020204" pitchFamily="34" charset="0"/>
              <a:buChar char="•"/>
            </a:pPr>
            <a:r>
              <a:rPr lang="en-GB" sz="1800" dirty="0">
                <a:solidFill>
                  <a:schemeClr val="tx1"/>
                </a:solidFill>
              </a:rPr>
              <a:t>Understanding composition- what numbers are made up of</a:t>
            </a:r>
          </a:p>
          <a:p>
            <a:pPr marL="571500" indent="-571500">
              <a:buFont typeface="Arial" panose="020B0604020202020204" pitchFamily="34" charset="0"/>
              <a:buChar char="•"/>
            </a:pPr>
            <a:r>
              <a:rPr lang="en-GB" sz="1800" dirty="0">
                <a:solidFill>
                  <a:schemeClr val="tx1"/>
                </a:solidFill>
              </a:rPr>
              <a:t>Comparing (language more/fewer, greater/less, the same</a:t>
            </a:r>
          </a:p>
          <a:p>
            <a:pPr marL="571500" indent="-571500">
              <a:buFont typeface="Arial" panose="020B0604020202020204" pitchFamily="34" charset="0"/>
              <a:buChar char="•"/>
            </a:pPr>
            <a:r>
              <a:rPr lang="en-GB" sz="1800" dirty="0">
                <a:solidFill>
                  <a:schemeClr val="tx1"/>
                </a:solidFill>
              </a:rPr>
              <a:t>Number sequence- staircase image</a:t>
            </a:r>
          </a:p>
          <a:p>
            <a:pPr marL="571500" indent="-571500">
              <a:buFont typeface="Arial" panose="020B0604020202020204" pitchFamily="34" charset="0"/>
              <a:buChar char="•"/>
            </a:pPr>
            <a:endParaRPr lang="en-GB" sz="2400" dirty="0"/>
          </a:p>
          <a:p>
            <a:r>
              <a:rPr lang="en-GB" sz="2400" b="1" dirty="0">
                <a:solidFill>
                  <a:schemeClr val="tx1"/>
                </a:solidFill>
              </a:rPr>
              <a:t>Subitising is instantaneously recognising the number of objects in a small group without counting</a:t>
            </a:r>
          </a:p>
        </p:txBody>
      </p:sp>
      <p:sp>
        <p:nvSpPr>
          <p:cNvPr id="4" name="Rectangle 3">
            <a:extLst>
              <a:ext uri="{FF2B5EF4-FFF2-40B4-BE49-F238E27FC236}">
                <a16:creationId xmlns:a16="http://schemas.microsoft.com/office/drawing/2014/main" id="{42F8D99D-876D-1CCB-5284-1AB8AEBF61BE}"/>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E28CE49-BF9F-75B2-C78A-F78E26FC3389}"/>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0DA2D5C-B744-E10B-0075-DAE911FDCB34}"/>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FAD4045-756D-B0BD-07D7-1E8DF88032D1}"/>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87BA2541-0742-C14F-A0E4-D2D26D00E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61E82AA-DBF9-1FB7-5CDC-93B27B8089AB}"/>
              </a:ext>
            </a:extLst>
          </p:cNvPr>
          <p:cNvPicPr>
            <a:picLocks noChangeAspect="1"/>
          </p:cNvPicPr>
          <p:nvPr/>
        </p:nvPicPr>
        <p:blipFill>
          <a:blip r:embed="rId3"/>
          <a:srcRect l="7867" t="12052" r="3644" b="6833"/>
          <a:stretch/>
        </p:blipFill>
        <p:spPr>
          <a:xfrm>
            <a:off x="9441713" y="3576243"/>
            <a:ext cx="2522368" cy="1756982"/>
          </a:xfrm>
          <a:prstGeom prst="rect">
            <a:avLst/>
          </a:prstGeom>
        </p:spPr>
      </p:pic>
    </p:spTree>
    <p:extLst>
      <p:ext uri="{BB962C8B-B14F-4D97-AF65-F5344CB8AC3E}">
        <p14:creationId xmlns:p14="http://schemas.microsoft.com/office/powerpoint/2010/main" val="33675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BA7170D-A0E3-A433-F774-1EABBA218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90414-271D-E6C1-92A2-2A059BDF70EB}"/>
              </a:ext>
            </a:extLst>
          </p:cNvPr>
          <p:cNvSpPr>
            <a:spLocks noGrp="1"/>
          </p:cNvSpPr>
          <p:nvPr>
            <p:ph type="ctrTitle"/>
          </p:nvPr>
        </p:nvSpPr>
        <p:spPr>
          <a:xfrm>
            <a:off x="603504" y="770467"/>
            <a:ext cx="10782300" cy="664928"/>
          </a:xfrm>
        </p:spPr>
        <p:txBody>
          <a:bodyPr/>
          <a:lstStyle/>
          <a:p>
            <a:r>
              <a:rPr lang="en-US" sz="4400" b="1" dirty="0">
                <a:solidFill>
                  <a:schemeClr val="tx1"/>
                </a:solidFill>
              </a:rPr>
              <a:t>The importance of noticing</a:t>
            </a:r>
            <a:endParaRPr lang="en-GB" sz="4400" b="1" dirty="0">
              <a:solidFill>
                <a:schemeClr val="tx1"/>
              </a:solidFill>
            </a:endParaRPr>
          </a:p>
        </p:txBody>
      </p:sp>
      <p:sp>
        <p:nvSpPr>
          <p:cNvPr id="3" name="Subtitle 2">
            <a:extLst>
              <a:ext uri="{FF2B5EF4-FFF2-40B4-BE49-F238E27FC236}">
                <a16:creationId xmlns:a16="http://schemas.microsoft.com/office/drawing/2014/main" id="{B23AB373-8D75-4263-DC15-BA63486A4C95}"/>
              </a:ext>
            </a:extLst>
          </p:cNvPr>
          <p:cNvSpPr>
            <a:spLocks noGrp="1"/>
          </p:cNvSpPr>
          <p:nvPr>
            <p:ph type="subTitle" idx="1"/>
          </p:nvPr>
        </p:nvSpPr>
        <p:spPr>
          <a:xfrm>
            <a:off x="603504" y="2181801"/>
            <a:ext cx="9228201" cy="3240804"/>
          </a:xfrm>
        </p:spPr>
        <p:txBody>
          <a:bodyPr>
            <a:normAutofit/>
          </a:bodyPr>
          <a:lstStyle/>
          <a:p>
            <a:r>
              <a:rPr lang="en-GB" sz="2000" dirty="0">
                <a:hlinkClick r:id="rId2"/>
              </a:rPr>
              <a:t>Bing Videos</a:t>
            </a:r>
            <a:endParaRPr lang="en-GB" sz="2000" dirty="0"/>
          </a:p>
          <a:p>
            <a:endParaRPr lang="en-GB" sz="2000" dirty="0"/>
          </a:p>
          <a:p>
            <a:endParaRPr lang="en-GB" sz="2000" dirty="0"/>
          </a:p>
          <a:p>
            <a:r>
              <a:rPr lang="en-US" sz="2000" dirty="0">
                <a:hlinkClick r:id="rId3"/>
              </a:rPr>
              <a:t>Quick &amp; SUPER EASY game to help your children learn about '</a:t>
            </a:r>
            <a:r>
              <a:rPr lang="en-US" sz="2000" dirty="0" err="1">
                <a:hlinkClick r:id="rId3"/>
              </a:rPr>
              <a:t>Subitising</a:t>
            </a:r>
            <a:r>
              <a:rPr lang="en-US" sz="2000" dirty="0">
                <a:hlinkClick r:id="rId3"/>
              </a:rPr>
              <a:t>' and 'part/whole'! - YouTube</a:t>
            </a:r>
            <a:endParaRPr lang="en-GB" sz="3600" dirty="0"/>
          </a:p>
        </p:txBody>
      </p:sp>
      <p:sp>
        <p:nvSpPr>
          <p:cNvPr id="4" name="Rectangle 3">
            <a:extLst>
              <a:ext uri="{FF2B5EF4-FFF2-40B4-BE49-F238E27FC236}">
                <a16:creationId xmlns:a16="http://schemas.microsoft.com/office/drawing/2014/main" id="{5F227773-0B75-5910-C146-ABF135B358F8}"/>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3575A4-C60C-BE44-2AD0-B6F1CA1080BB}"/>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38EE00-C570-CAC8-4FC5-9CCC3A6E4610}"/>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E4A1C79-9ADB-C17D-CE84-DACAC4EF64CD}"/>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DDFE2B60-DB82-593A-E2E3-1FC8DEAC1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karen wilding subitising">
            <a:extLst>
              <a:ext uri="{FF2B5EF4-FFF2-40B4-BE49-F238E27FC236}">
                <a16:creationId xmlns:a16="http://schemas.microsoft.com/office/drawing/2014/main" id="{5A9BA85A-8A74-9B80-01FC-72C4DDC87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724" y="3996070"/>
            <a:ext cx="330149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0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AA8E50B-E025-3DE5-7D9B-CF2D1004F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5D807-41CA-0871-6AD7-1B16F9111624}"/>
              </a:ext>
            </a:extLst>
          </p:cNvPr>
          <p:cNvSpPr>
            <a:spLocks noGrp="1"/>
          </p:cNvSpPr>
          <p:nvPr>
            <p:ph type="ctrTitle"/>
          </p:nvPr>
        </p:nvSpPr>
        <p:spPr>
          <a:xfrm>
            <a:off x="603504" y="770467"/>
            <a:ext cx="10782300" cy="664928"/>
          </a:xfrm>
        </p:spPr>
        <p:txBody>
          <a:bodyPr/>
          <a:lstStyle/>
          <a:p>
            <a:r>
              <a:rPr lang="en-US" sz="4400" b="1" dirty="0">
                <a:solidFill>
                  <a:schemeClr val="tx1"/>
                </a:solidFill>
              </a:rPr>
              <a:t>The importance of noticing</a:t>
            </a:r>
            <a:endParaRPr lang="en-GB" sz="4400" b="1" dirty="0">
              <a:solidFill>
                <a:schemeClr val="tx1"/>
              </a:solidFill>
            </a:endParaRPr>
          </a:p>
        </p:txBody>
      </p:sp>
      <p:sp>
        <p:nvSpPr>
          <p:cNvPr id="3" name="Subtitle 2">
            <a:extLst>
              <a:ext uri="{FF2B5EF4-FFF2-40B4-BE49-F238E27FC236}">
                <a16:creationId xmlns:a16="http://schemas.microsoft.com/office/drawing/2014/main" id="{729D8930-DC80-3ECE-E3A2-3C33383451BF}"/>
              </a:ext>
            </a:extLst>
          </p:cNvPr>
          <p:cNvSpPr>
            <a:spLocks noGrp="1"/>
          </p:cNvSpPr>
          <p:nvPr>
            <p:ph type="subTitle" idx="1"/>
          </p:nvPr>
        </p:nvSpPr>
        <p:spPr>
          <a:xfrm>
            <a:off x="603504" y="2181801"/>
            <a:ext cx="9228201" cy="3240804"/>
          </a:xfrm>
        </p:spPr>
        <p:txBody>
          <a:bodyPr>
            <a:normAutofit fontScale="70000" lnSpcReduction="20000"/>
          </a:bodyPr>
          <a:lstStyle/>
          <a:p>
            <a:r>
              <a:rPr lang="en-US" sz="3600" dirty="0">
                <a:solidFill>
                  <a:schemeClr val="tx1"/>
                </a:solidFill>
              </a:rPr>
              <a:t>We will often ask- What can you see? How do you see it?</a:t>
            </a:r>
          </a:p>
          <a:p>
            <a:r>
              <a:rPr lang="en-US" sz="3600" dirty="0">
                <a:solidFill>
                  <a:schemeClr val="tx1"/>
                </a:solidFill>
              </a:rPr>
              <a:t>We encourage children to speak in full sentences- modelling through ‘I do, We do, You do’ approach.</a:t>
            </a:r>
          </a:p>
          <a:p>
            <a:endParaRPr lang="en-US" sz="3600" dirty="0">
              <a:solidFill>
                <a:schemeClr val="tx1"/>
              </a:solidFill>
            </a:endParaRPr>
          </a:p>
          <a:p>
            <a:r>
              <a:rPr lang="en-US" sz="3600" dirty="0">
                <a:solidFill>
                  <a:schemeClr val="tx1"/>
                </a:solidFill>
              </a:rPr>
              <a:t>We model key vocabulary- e.g. same, different and all staff are using this in their interactions- children learn through repetition and overlearning</a:t>
            </a:r>
          </a:p>
          <a:p>
            <a:endParaRPr lang="en-US" sz="3600" dirty="0">
              <a:solidFill>
                <a:schemeClr val="tx1"/>
              </a:solidFill>
            </a:endParaRPr>
          </a:p>
          <a:p>
            <a:r>
              <a:rPr lang="en-US" sz="3600" dirty="0">
                <a:solidFill>
                  <a:schemeClr val="tx1"/>
                </a:solidFill>
              </a:rPr>
              <a:t>Work on developing reasoning skills</a:t>
            </a:r>
          </a:p>
          <a:p>
            <a:endParaRPr lang="en-GB" sz="3600" dirty="0"/>
          </a:p>
        </p:txBody>
      </p:sp>
      <p:sp>
        <p:nvSpPr>
          <p:cNvPr id="4" name="Rectangle 3">
            <a:extLst>
              <a:ext uri="{FF2B5EF4-FFF2-40B4-BE49-F238E27FC236}">
                <a16:creationId xmlns:a16="http://schemas.microsoft.com/office/drawing/2014/main" id="{EF2A4DDD-CAB3-E1DA-0BC3-145954DD8A77}"/>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B3F8CC-FB74-2C2B-BAA6-25183028F971}"/>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7C4C7F3-2E46-4B99-B07B-DE2B9DF1A4DE}"/>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9535AE3-1C82-3FC5-867D-5A133CEC97F2}"/>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9009F411-189D-EDF3-B585-41F1D58A8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6031E1B-C928-CEA3-AD8E-16DE4A35CD14}"/>
              </a:ext>
            </a:extLst>
          </p:cNvPr>
          <p:cNvPicPr>
            <a:picLocks noChangeAspect="1"/>
          </p:cNvPicPr>
          <p:nvPr/>
        </p:nvPicPr>
        <p:blipFill>
          <a:blip r:embed="rId3"/>
          <a:srcRect l="4435" r="4553" b="10060"/>
          <a:stretch/>
        </p:blipFill>
        <p:spPr>
          <a:xfrm>
            <a:off x="9144114" y="4205303"/>
            <a:ext cx="2819966" cy="2014744"/>
          </a:xfrm>
          <a:prstGeom prst="rect">
            <a:avLst/>
          </a:prstGeom>
        </p:spPr>
      </p:pic>
    </p:spTree>
    <p:extLst>
      <p:ext uri="{BB962C8B-B14F-4D97-AF65-F5344CB8AC3E}">
        <p14:creationId xmlns:p14="http://schemas.microsoft.com/office/powerpoint/2010/main" val="214238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826C4C8-35F2-8EF9-D140-4F8469991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FCF10-C408-E7ED-6FD6-FB0905DB7CCC}"/>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52709EB-0259-8E41-4C06-2822D5766650}"/>
              </a:ext>
            </a:extLst>
          </p:cNvPr>
          <p:cNvSpPr>
            <a:spLocks noGrp="1"/>
          </p:cNvSpPr>
          <p:nvPr>
            <p:ph type="subTitle" idx="1"/>
          </p:nvPr>
        </p:nvSpPr>
        <p:spPr/>
        <p:txBody>
          <a:bodyPr>
            <a:normAutofit/>
          </a:bodyPr>
          <a:lstStyle/>
          <a:p>
            <a:endParaRPr lang="en-GB" sz="3600" dirty="0"/>
          </a:p>
        </p:txBody>
      </p:sp>
      <p:sp>
        <p:nvSpPr>
          <p:cNvPr id="4" name="Rectangle 3">
            <a:extLst>
              <a:ext uri="{FF2B5EF4-FFF2-40B4-BE49-F238E27FC236}">
                <a16:creationId xmlns:a16="http://schemas.microsoft.com/office/drawing/2014/main" id="{131D4127-15D7-64A3-6136-74398EF5F1DD}"/>
              </a:ext>
            </a:extLst>
          </p:cNvPr>
          <p:cNvSpPr/>
          <p:nvPr/>
        </p:nvSpPr>
        <p:spPr>
          <a:xfrm>
            <a:off x="13085" y="-1"/>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83CDBA9-6E95-AF48-88CD-90E1F8E78876}"/>
              </a:ext>
            </a:extLst>
          </p:cNvPr>
          <p:cNvSpPr/>
          <p:nvPr/>
        </p:nvSpPr>
        <p:spPr>
          <a:xfrm>
            <a:off x="13085" y="318976"/>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01F2ABD-E0CF-FA12-3465-D2BB29D3BEE9}"/>
              </a:ext>
            </a:extLst>
          </p:cNvPr>
          <p:cNvSpPr/>
          <p:nvPr/>
        </p:nvSpPr>
        <p:spPr>
          <a:xfrm>
            <a:off x="13085" y="6528390"/>
            <a:ext cx="12178915" cy="3189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AAFD529-C9F3-B20A-5D9F-A1F88FFA1FDA}"/>
              </a:ext>
            </a:extLst>
          </p:cNvPr>
          <p:cNvSpPr/>
          <p:nvPr/>
        </p:nvSpPr>
        <p:spPr>
          <a:xfrm>
            <a:off x="0" y="6220047"/>
            <a:ext cx="12178915" cy="31897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arly Learning Goals - Cuddington and Dinton School">
            <a:extLst>
              <a:ext uri="{FF2B5EF4-FFF2-40B4-BE49-F238E27FC236}">
                <a16:creationId xmlns:a16="http://schemas.microsoft.com/office/drawing/2014/main" id="{8BC6C812-A7DB-B00F-D933-F8DC07F17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2405" y="318976"/>
            <a:ext cx="1971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6393A1A-F1E6-EC70-DFCF-11F0BA9BA547}"/>
              </a:ext>
            </a:extLst>
          </p:cNvPr>
          <p:cNvPicPr>
            <a:picLocks noChangeAspect="1"/>
          </p:cNvPicPr>
          <p:nvPr/>
        </p:nvPicPr>
        <p:blipFill>
          <a:blip r:embed="rId3"/>
          <a:srcRect l="1913" t="2646" r="2076"/>
          <a:stretch/>
        </p:blipFill>
        <p:spPr>
          <a:xfrm>
            <a:off x="603504" y="2069804"/>
            <a:ext cx="10506954" cy="3831266"/>
          </a:xfrm>
          <a:prstGeom prst="rect">
            <a:avLst/>
          </a:prstGeom>
        </p:spPr>
      </p:pic>
    </p:spTree>
    <p:extLst>
      <p:ext uri="{BB962C8B-B14F-4D97-AF65-F5344CB8AC3E}">
        <p14:creationId xmlns:p14="http://schemas.microsoft.com/office/powerpoint/2010/main" val="130294233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1884</TotalTime>
  <Words>672</Words>
  <Application>Microsoft Office PowerPoint</Application>
  <PresentationFormat>Widescreen</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Metropolitan</vt:lpstr>
      <vt:lpstr>Early Maths</vt:lpstr>
      <vt:lpstr>Aims of our session today</vt:lpstr>
      <vt:lpstr>PowerPoint Presentation</vt:lpstr>
      <vt:lpstr>Maths in the Early Years</vt:lpstr>
      <vt:lpstr>PowerPoint Presentation</vt:lpstr>
      <vt:lpstr>Number Sense</vt:lpstr>
      <vt:lpstr>The importance of noticing</vt:lpstr>
      <vt:lpstr>The importance of noticing</vt:lpstr>
      <vt:lpstr>PowerPoint Presentation</vt:lpstr>
      <vt:lpstr>PowerPoint Presentation</vt:lpstr>
      <vt:lpstr>Concrete  Using manipulatives</vt:lpstr>
      <vt:lpstr>Pictorial Building concept images </vt:lpstr>
      <vt:lpstr>Abstract Recording and using mathematical symbols </vt:lpstr>
      <vt:lpstr>Why it is important to give children the chance to  experience and make memories?  </vt:lpstr>
      <vt:lpstr>Why it is important to give children the chance to  experience and make memories?  </vt:lpstr>
      <vt:lpstr>Why it is important to give children the chance to  experience and make memories?  </vt:lpstr>
      <vt:lpstr>Low Cognitive Load</vt:lpstr>
      <vt:lpstr>Resources we use at school</vt:lpstr>
      <vt:lpstr>Resources we use at school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Donna Webb</dc:creator>
  <cp:lastModifiedBy>Donna Webb</cp:lastModifiedBy>
  <cp:revision>3</cp:revision>
  <dcterms:created xsi:type="dcterms:W3CDTF">2024-12-01T06:59:31Z</dcterms:created>
  <dcterms:modified xsi:type="dcterms:W3CDTF">2024-12-03T18:10:22Z</dcterms:modified>
</cp:coreProperties>
</file>