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t&amp;rct=j&amp;q=&amp;esrc=s&amp;source=web&amp;cd=1&amp;cad=rja&amp;uact=8&amp;ved=0ahUKEwjPuoetvavQAhUBuhoKHdK8BMIQyCkIHDAA&amp;url=https://www.youtube.com/watch?v=BqhXUW_v-1s&amp;usg=AFQjCNF8H1Ns46a8KlvawszypsekUeKBl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Phonics for Parents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Cuddington</a:t>
            </a:r>
            <a:r>
              <a:rPr lang="en-GB" dirty="0"/>
              <a:t> &amp; </a:t>
            </a:r>
            <a:r>
              <a:rPr lang="en-GB" dirty="0" err="1"/>
              <a:t>Dinton</a:t>
            </a:r>
            <a:r>
              <a:rPr lang="en-GB" dirty="0"/>
              <a:t> C of E school </a:t>
            </a:r>
          </a:p>
        </p:txBody>
      </p:sp>
      <p:pic>
        <p:nvPicPr>
          <p:cNvPr id="23554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866" y="492846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47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helpful technical 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/>
              <a:t>Phonemes – the smallest unit of sound in a word</a:t>
            </a:r>
          </a:p>
          <a:p>
            <a:pPr algn="just"/>
            <a:r>
              <a:rPr lang="en-GB" sz="2800" dirty="0"/>
              <a:t>Grapheme – what we write to represent the sound / phoneme this could be more than one letter </a:t>
            </a:r>
          </a:p>
        </p:txBody>
      </p:sp>
      <p:pic>
        <p:nvPicPr>
          <p:cNvPr id="14338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9448" y="5168755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57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GB" altLang="en-US" sz="2400" b="1" dirty="0"/>
              <a:t>Oral Blending</a:t>
            </a:r>
            <a:r>
              <a:rPr lang="en-GB" altLang="en-US" sz="2400" dirty="0"/>
              <a:t> - This involves hearing phonemes and being able to merge them together to make a word. Children need to develop this skill before they will be able to blend written words.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altLang="en-US" b="1" dirty="0"/>
              <a:t> </a:t>
            </a:r>
            <a:r>
              <a:rPr lang="en-GB" altLang="en-US" sz="2400" b="1" dirty="0"/>
              <a:t>Blending</a:t>
            </a:r>
            <a:r>
              <a:rPr lang="en-GB" altLang="en-US" sz="2400" dirty="0"/>
              <a:t>- This involves looking at a written word, looking at each grapheme and using knowledge of GPCs to work out which phoneme each grapheme represents and then merging these phonemes together to make a word. This is the basis of reading.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314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794" y="5355792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34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Blending – using sound buttons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36" y="2603499"/>
            <a:ext cx="2827253" cy="4037361"/>
          </a:xfrm>
        </p:spPr>
      </p:pic>
      <p:pic>
        <p:nvPicPr>
          <p:cNvPr id="12290" name="Picture 2" descr="Cuddington and Dinton School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0230" y="5335010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28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Two letters that make the same sound </a:t>
            </a:r>
          </a:p>
          <a:p>
            <a:r>
              <a:rPr lang="en-GB" sz="2400" dirty="0"/>
              <a:t>A consonant diagraph contains two consonants next to each other </a:t>
            </a:r>
          </a:p>
          <a:p>
            <a:pPr lvl="1"/>
            <a:r>
              <a:rPr lang="en-GB" sz="2000" dirty="0" err="1"/>
              <a:t>Sh</a:t>
            </a:r>
            <a:r>
              <a:rPr lang="en-GB" sz="2000" dirty="0"/>
              <a:t>, </a:t>
            </a:r>
            <a:r>
              <a:rPr lang="en-GB" sz="2000" dirty="0" err="1"/>
              <a:t>ch</a:t>
            </a:r>
            <a:r>
              <a:rPr lang="en-GB" sz="2000" dirty="0"/>
              <a:t>, </a:t>
            </a:r>
            <a:r>
              <a:rPr lang="en-GB" sz="2000" dirty="0" err="1"/>
              <a:t>th</a:t>
            </a:r>
            <a:r>
              <a:rPr lang="en-GB" sz="2000" dirty="0"/>
              <a:t>, </a:t>
            </a:r>
            <a:r>
              <a:rPr lang="en-GB" sz="2000" dirty="0" err="1"/>
              <a:t>nk</a:t>
            </a:r>
            <a:r>
              <a:rPr lang="en-GB" sz="2000" dirty="0"/>
              <a:t>, </a:t>
            </a:r>
          </a:p>
          <a:p>
            <a:r>
              <a:rPr lang="en-GB" sz="2400" dirty="0"/>
              <a:t>A vowel diagraph contains at least two vowel that only make one vowel sound  (long vowels)</a:t>
            </a:r>
          </a:p>
          <a:p>
            <a:pPr lvl="1"/>
            <a:r>
              <a:rPr lang="en-GB" sz="2000" dirty="0" err="1"/>
              <a:t>ai</a:t>
            </a:r>
            <a:r>
              <a:rPr lang="en-GB" sz="2000" dirty="0"/>
              <a:t>,  </a:t>
            </a:r>
            <a:r>
              <a:rPr lang="en-GB" sz="2000" dirty="0" err="1"/>
              <a:t>ee</a:t>
            </a:r>
            <a:r>
              <a:rPr lang="en-GB" sz="2000" dirty="0"/>
              <a:t>, </a:t>
            </a:r>
            <a:r>
              <a:rPr lang="en-GB" sz="2000" dirty="0" err="1"/>
              <a:t>ie</a:t>
            </a:r>
            <a:r>
              <a:rPr lang="en-GB" sz="2000" dirty="0"/>
              <a:t>, </a:t>
            </a:r>
            <a:r>
              <a:rPr lang="en-GB" sz="2000" dirty="0" err="1"/>
              <a:t>ou</a:t>
            </a:r>
            <a:r>
              <a:rPr lang="en-GB" sz="2000" dirty="0"/>
              <a:t> , </a:t>
            </a:r>
            <a:r>
              <a:rPr lang="en-GB" sz="2000" dirty="0" err="1"/>
              <a:t>ue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266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1011" y="5189537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57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2628321"/>
            <a:ext cx="5565249" cy="3904950"/>
          </a:xfrm>
        </p:spPr>
      </p:pic>
      <p:pic>
        <p:nvPicPr>
          <p:cNvPr id="10242" name="Picture 2" descr="Cuddington and Dinton School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1011" y="5293446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30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Vowel digraphs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89" y="2603500"/>
            <a:ext cx="4543235" cy="3416300"/>
          </a:xfrm>
        </p:spPr>
      </p:pic>
      <p:pic>
        <p:nvPicPr>
          <p:cNvPr id="9218" name="Picture 2" descr="Cuddington and Dinton School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2575" y="5272664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89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Trigraphs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Sounds that are made up of 3 letters but make only one sound </a:t>
            </a:r>
          </a:p>
          <a:p>
            <a:pPr lvl="1"/>
            <a:r>
              <a:rPr lang="en-GB" sz="2400" dirty="0" err="1"/>
              <a:t>Igh</a:t>
            </a:r>
            <a:r>
              <a:rPr lang="en-GB" sz="2400" dirty="0"/>
              <a:t>,  </a:t>
            </a:r>
            <a:r>
              <a:rPr lang="en-GB" sz="2400" dirty="0" err="1"/>
              <a:t>ing</a:t>
            </a:r>
            <a:r>
              <a:rPr lang="en-GB" sz="2400" dirty="0"/>
              <a:t>, ear,  air </a:t>
            </a:r>
          </a:p>
        </p:txBody>
      </p:sp>
      <p:pic>
        <p:nvPicPr>
          <p:cNvPr id="8194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0229" y="5189537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74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GPCs - It’s complicated!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/>
              <a:t>Some words are more difficult to sound out and blend – children need to have understanding of the phoneme/ grapheme correspondences.</a:t>
            </a:r>
          </a:p>
        </p:txBody>
      </p:sp>
      <p:pic>
        <p:nvPicPr>
          <p:cNvPr id="7170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1012" y="5147973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64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decodable words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Some words can not be sounded out and these words need to be learnt by sight</a:t>
            </a:r>
          </a:p>
          <a:p>
            <a:r>
              <a:rPr lang="en-GB" sz="2400" dirty="0"/>
              <a:t>Children should be taught to read these words as whole words and not separate those words into phonemes </a:t>
            </a:r>
          </a:p>
          <a:p>
            <a:r>
              <a:rPr lang="en-GB" sz="2400" dirty="0"/>
              <a:t>Examples include said, the, </a:t>
            </a:r>
          </a:p>
          <a:p>
            <a:r>
              <a:rPr lang="en-GB" sz="2400" dirty="0"/>
              <a:t>These are taught as tricky words, we will be sending these home for you to learn </a:t>
            </a:r>
          </a:p>
          <a:p>
            <a:r>
              <a:rPr lang="en-GB" sz="2400" dirty="0"/>
              <a:t>The children will build their sight vocab through regular practise </a:t>
            </a:r>
          </a:p>
        </p:txBody>
      </p:sp>
      <p:pic>
        <p:nvPicPr>
          <p:cNvPr id="6146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3357" y="5418137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11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Tricky words 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8568" y="2603500"/>
            <a:ext cx="2455676" cy="3416300"/>
          </a:xfrm>
        </p:spPr>
      </p:pic>
      <p:pic>
        <p:nvPicPr>
          <p:cNvPr id="5122" name="Picture 2" descr="Cuddington and Dinton School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1793" y="5210319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82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Everything starts with reading!</a:t>
            </a:r>
          </a:p>
        </p:txBody>
      </p:sp>
      <p:pic>
        <p:nvPicPr>
          <p:cNvPr id="2050" name="Picture 2" descr="Image result for photo of children re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02" y="2409265"/>
            <a:ext cx="6392841" cy="41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uddington and Dinton School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1793" y="5272664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456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Frequency words – why are they so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dirty="0"/>
              <a:t>It is really important that children learn how to read these words as they will make up a large proportion of the words they will be reading in everyday texts.</a:t>
            </a:r>
          </a:p>
          <a:p>
            <a:pPr algn="just"/>
            <a:r>
              <a:rPr lang="en-GB" sz="2400" dirty="0"/>
              <a:t> They also need to learn to spell these words as they will find they will need to use them a great deal in their writing. (Research has shown that just 16 words, such as ‘and’, ‘he’, ‘I’ and ‘in’, but also the more phonetically-difficult ‘the’, ‘to’, ‘you’, ‘said’, ‘are’, ‘she’ and ‘was’, make up a quarter of the words in a piece of writing, whether it’s for adults or children.)</a:t>
            </a:r>
          </a:p>
        </p:txBody>
      </p:sp>
      <p:pic>
        <p:nvPicPr>
          <p:cNvPr id="4098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2575" y="5231101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53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Frequency words – why are they so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b="1" dirty="0"/>
              <a:t>The top 100 high frequency words (in order of frequency of use) are:</a:t>
            </a:r>
            <a:r>
              <a:rPr lang="en-GB" sz="2400" dirty="0"/>
              <a:t> the, and, a, to, said, in, he, I, of, it, was, you, they, on, she, is, for, at, his, but, that, with, all, we, can, are, up, had, my, her, what, there, out, this, have, went, be, like, some, so, not, then, were, go, little, as, no, mum, one, them, do, me, down, dad, big, when, it's, see, looked, very, look, don't, come, will, into, back, from, children, him, Mr, get, just, now, came, oh, about, got, their, people, your, put, could, house, old, too, by, day, made, time, I'm, if, help, Mrs, called, here, off, asked, saw, make, an.</a:t>
            </a:r>
          </a:p>
        </p:txBody>
      </p:sp>
      <p:pic>
        <p:nvPicPr>
          <p:cNvPr id="3074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3356" y="5418137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00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Everything starts </a:t>
            </a:r>
            <a:r>
              <a:rPr lang="en-GB"/>
              <a:t>with reading!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dirty="0"/>
              <a:t>Being able to read is the most important skill children will learn during their time at school and their success at this skill has far reaching implications for life-long confidence and well-being. </a:t>
            </a:r>
          </a:p>
          <a:p>
            <a:pPr marL="0" indent="0" algn="just">
              <a:buNone/>
            </a:pPr>
            <a:r>
              <a:rPr lang="en-GB" sz="3200" dirty="0"/>
              <a:t>(Ref: Letters and Sounds) </a:t>
            </a:r>
          </a:p>
        </p:txBody>
      </p:sp>
      <p:pic>
        <p:nvPicPr>
          <p:cNvPr id="21506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3357" y="5293446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38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read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367679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 dirty="0"/>
              <a:t>It </a:t>
            </a:r>
            <a:r>
              <a:rPr lang="en-GB" sz="3600" dirty="0" err="1"/>
              <a:t>iz</a:t>
            </a:r>
            <a:r>
              <a:rPr lang="en-GB" sz="3600" dirty="0"/>
              <a:t> </a:t>
            </a:r>
            <a:r>
              <a:rPr lang="en-GB" sz="3600" dirty="0" err="1"/>
              <a:t>tiem</a:t>
            </a:r>
            <a:r>
              <a:rPr lang="en-GB" sz="3600" dirty="0"/>
              <a:t> too </a:t>
            </a:r>
            <a:r>
              <a:rPr lang="en-GB" sz="3600" dirty="0" err="1"/>
              <a:t>gow</a:t>
            </a:r>
            <a:r>
              <a:rPr lang="en-GB" sz="3600" dirty="0"/>
              <a:t> </a:t>
            </a:r>
            <a:r>
              <a:rPr lang="en-GB" sz="3600" dirty="0" err="1"/>
              <a:t>hoam</a:t>
            </a:r>
            <a:r>
              <a:rPr lang="en-GB" sz="3600" dirty="0"/>
              <a:t> </a:t>
            </a:r>
            <a:r>
              <a:rPr lang="en-GB" sz="3600" dirty="0" err="1"/>
              <a:t>sed</a:t>
            </a:r>
            <a:r>
              <a:rPr lang="en-GB" sz="3600" dirty="0"/>
              <a:t> v </a:t>
            </a:r>
            <a:r>
              <a:rPr lang="en-GB" sz="3600" dirty="0" err="1"/>
              <a:t>kator</a:t>
            </a:r>
            <a:r>
              <a:rPr lang="en-GB" sz="3600" dirty="0"/>
              <a:t> </a:t>
            </a:r>
            <a:r>
              <a:rPr lang="en-GB" sz="3600" dirty="0" err="1"/>
              <a:t>pilla</a:t>
            </a:r>
            <a:r>
              <a:rPr lang="en-GB" sz="3600" dirty="0"/>
              <a:t>.</a:t>
            </a:r>
            <a:br>
              <a:rPr lang="en-GB" sz="3600" dirty="0"/>
            </a:br>
            <a:r>
              <a:rPr lang="en-GB" sz="3600" dirty="0"/>
              <a:t>But </a:t>
            </a:r>
            <a:r>
              <a:rPr lang="en-GB" sz="3600" dirty="0" err="1"/>
              <a:t>iy</a:t>
            </a:r>
            <a:r>
              <a:rPr lang="en-GB" sz="3600" dirty="0"/>
              <a:t> </a:t>
            </a:r>
            <a:r>
              <a:rPr lang="en-GB" sz="3600" dirty="0" err="1"/>
              <a:t>doat</a:t>
            </a:r>
            <a:r>
              <a:rPr lang="en-GB" sz="3600" dirty="0"/>
              <a:t> wont 2 </a:t>
            </a:r>
            <a:r>
              <a:rPr lang="en-GB" sz="3600" dirty="0" err="1"/>
              <a:t>gow</a:t>
            </a:r>
            <a:r>
              <a:rPr lang="en-GB" sz="3600" dirty="0"/>
              <a:t> </a:t>
            </a:r>
            <a:r>
              <a:rPr lang="en-GB" sz="3600" dirty="0" err="1"/>
              <a:t>howm</a:t>
            </a:r>
            <a:r>
              <a:rPr lang="en-GB" sz="3600" dirty="0"/>
              <a:t> </a:t>
            </a:r>
            <a:r>
              <a:rPr lang="en-GB" sz="3600" dirty="0" err="1"/>
              <a:t>sed</a:t>
            </a:r>
            <a:r>
              <a:rPr lang="en-GB" sz="3600" dirty="0"/>
              <a:t> </a:t>
            </a:r>
            <a:r>
              <a:rPr lang="en-GB" sz="3600" dirty="0" err="1"/>
              <a:t>th</a:t>
            </a:r>
            <a:r>
              <a:rPr lang="en-GB" sz="3600" dirty="0"/>
              <a:t> butt or </a:t>
            </a:r>
            <a:r>
              <a:rPr lang="en-GB" sz="3600" dirty="0" err="1"/>
              <a:t>flie</a:t>
            </a:r>
            <a:r>
              <a:rPr lang="en-GB" sz="3600" dirty="0"/>
              <a:t>.  </a:t>
            </a:r>
            <a:r>
              <a:rPr lang="en-GB" sz="3600" dirty="0" err="1"/>
              <a:t>Iy</a:t>
            </a:r>
            <a:r>
              <a:rPr lang="en-GB" sz="3600" dirty="0"/>
              <a:t> wot to </a:t>
            </a:r>
            <a:r>
              <a:rPr lang="en-GB" sz="3600" dirty="0" err="1"/>
              <a:t>staiy</a:t>
            </a:r>
            <a:r>
              <a:rPr lang="en-GB" sz="3600" dirty="0"/>
              <a:t> </a:t>
            </a:r>
            <a:r>
              <a:rPr lang="en-GB" sz="3600" dirty="0" err="1"/>
              <a:t>heyr</a:t>
            </a:r>
            <a:r>
              <a:rPr lang="en-GB" sz="3600" dirty="0"/>
              <a:t>.</a:t>
            </a:r>
          </a:p>
        </p:txBody>
      </p:sp>
      <p:pic>
        <p:nvPicPr>
          <p:cNvPr id="20482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2575" y="5376573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96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Rose Review </a:t>
            </a:r>
          </a:p>
        </p:txBody>
      </p:sp>
      <p:pic>
        <p:nvPicPr>
          <p:cNvPr id="4098" name="Picture 2" descr="http://www.shawridgeprimary.org.uk/curriculum/parent%20workshops/foundation%20stage/Phonics%20for%20Parents.ppt_files/Slide0006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3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94"/>
          <a:stretch/>
        </p:blipFill>
        <p:spPr bwMode="auto">
          <a:xfrm>
            <a:off x="1934308" y="2288782"/>
            <a:ext cx="7602923" cy="42655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458" name="Picture 2" descr="Cuddington and Dinton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6484" y="5293446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38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phonics?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Phonics is the link between letters and the sounds that they make</a:t>
            </a:r>
          </a:p>
          <a:p>
            <a:r>
              <a:rPr lang="en-GB" sz="2400" dirty="0"/>
              <a:t>Using a highly structured programme pupils are taught the letter code </a:t>
            </a:r>
          </a:p>
          <a:p>
            <a:r>
              <a:rPr lang="en-GB" sz="2400" dirty="0"/>
              <a:t>The key skill include to articulate all 44 phonemes </a:t>
            </a:r>
          </a:p>
          <a:p>
            <a:r>
              <a:rPr lang="en-GB" sz="2400" dirty="0"/>
              <a:t>To hear separate sounds </a:t>
            </a:r>
          </a:p>
          <a:p>
            <a:r>
              <a:rPr lang="en-GB" sz="2400" dirty="0"/>
              <a:t>To say and blend separate sounds </a:t>
            </a:r>
          </a:p>
        </p:txBody>
      </p:sp>
      <p:pic>
        <p:nvPicPr>
          <p:cNvPr id="18434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2575" y="5272664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18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phonics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44 phonemes </a:t>
            </a:r>
          </a:p>
          <a:p>
            <a:r>
              <a:rPr lang="en-GB" sz="3200" dirty="0"/>
              <a:t>26 letters </a:t>
            </a:r>
          </a:p>
          <a:p>
            <a:r>
              <a:rPr lang="en-GB" sz="3200" dirty="0"/>
              <a:t>144 letter combinations </a:t>
            </a:r>
          </a:p>
          <a:p>
            <a:r>
              <a:rPr lang="en-GB" sz="3200" dirty="0"/>
              <a:t>It’s complicated! </a:t>
            </a:r>
          </a:p>
        </p:txBody>
      </p:sp>
      <p:pic>
        <p:nvPicPr>
          <p:cNvPr id="17410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793" y="5293446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44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two pronged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Jolly Phonics to learn the phonemes/graphemes through song.</a:t>
            </a:r>
          </a:p>
          <a:p>
            <a:r>
              <a:rPr lang="en-GB" dirty="0"/>
              <a:t>VAK learning</a:t>
            </a:r>
          </a:p>
          <a:p>
            <a:r>
              <a:rPr lang="en-GB" dirty="0"/>
              <a:t>Combining Letters and Sounds scheme to blend from the start.  Putting what they learn into action i.e. de-coding /blending and writing from the beginning.</a:t>
            </a:r>
          </a:p>
          <a:p>
            <a:r>
              <a:rPr lang="en-GB" dirty="0"/>
              <a:t>This in turn will lead to reading  and guided reading.</a:t>
            </a:r>
          </a:p>
          <a:p>
            <a:endParaRPr lang="en-GB" dirty="0"/>
          </a:p>
        </p:txBody>
      </p:sp>
      <p:pic>
        <p:nvPicPr>
          <p:cNvPr id="16386" name="Picture 2" descr="Cuddington and Dinton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7884" y="5064846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12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speech sounds?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Whilst the alphabet only has 26 letters there are more than 40 speech sounds (phonemes) </a:t>
            </a:r>
          </a:p>
          <a:p>
            <a:r>
              <a:rPr lang="en-GB" dirty="0">
                <a:hlinkClick r:id="rId2"/>
              </a:rPr>
              <a:t>https://www.google.co.uk/url?sa=t&amp;rct=j&amp;q=&amp;esrc=s&amp;source=web&amp;cd=1&amp;cad=rja&amp;uact=8&amp;ved=0ahUKEwjPuoetvavQAhUBuhoKHdK8BMIQyCkIHDAA&amp;url=https%3A%2F%2Fwww.youtube.com%2Fwatch%3Fv%3DBqhXUW_v-1s&amp;usg=AFQjCNF8H1Ns46a8KlvawszypsekUeKBlA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15362" name="Picture 2" descr="Cuddington and Dinton School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3356" y="5168755"/>
            <a:ext cx="12954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32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</TotalTime>
  <Words>672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Phonics for Parents </vt:lpstr>
      <vt:lpstr>Everything starts with reading!</vt:lpstr>
      <vt:lpstr>Everything starts with reading!</vt:lpstr>
      <vt:lpstr>Can you read this?</vt:lpstr>
      <vt:lpstr>The Rose Review </vt:lpstr>
      <vt:lpstr>What is phonics?</vt:lpstr>
      <vt:lpstr>The phonics code </vt:lpstr>
      <vt:lpstr>A two pronged approach</vt:lpstr>
      <vt:lpstr>What are speech sounds?</vt:lpstr>
      <vt:lpstr>Some helpful technical terms </vt:lpstr>
      <vt:lpstr>Blending</vt:lpstr>
      <vt:lpstr>Blending – using sound buttons </vt:lpstr>
      <vt:lpstr>Digraphs</vt:lpstr>
      <vt:lpstr>Examples</vt:lpstr>
      <vt:lpstr>Vowel digraphs </vt:lpstr>
      <vt:lpstr>Trigraphs </vt:lpstr>
      <vt:lpstr>GPCs - It’s complicated!</vt:lpstr>
      <vt:lpstr>Non decodable words </vt:lpstr>
      <vt:lpstr>Tricky words </vt:lpstr>
      <vt:lpstr>High Frequency words – why are they so important? </vt:lpstr>
      <vt:lpstr>High Frequency words – why are they so important?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for Parents</dc:title>
  <dc:creator>Suzanne Best</dc:creator>
  <cp:lastModifiedBy>Linda Harvey</cp:lastModifiedBy>
  <cp:revision>12</cp:revision>
  <dcterms:created xsi:type="dcterms:W3CDTF">2016-11-15T18:57:59Z</dcterms:created>
  <dcterms:modified xsi:type="dcterms:W3CDTF">2018-09-27T14:53:52Z</dcterms:modified>
</cp:coreProperties>
</file>